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61" r:id="rId2"/>
    <p:sldId id="310" r:id="rId3"/>
    <p:sldId id="262" r:id="rId4"/>
    <p:sldId id="283" r:id="rId5"/>
    <p:sldId id="285" r:id="rId6"/>
    <p:sldId id="286" r:id="rId7"/>
    <p:sldId id="287" r:id="rId8"/>
    <p:sldId id="290" r:id="rId9"/>
    <p:sldId id="289" r:id="rId10"/>
    <p:sldId id="275" r:id="rId11"/>
    <p:sldId id="276" r:id="rId12"/>
    <p:sldId id="277" r:id="rId13"/>
    <p:sldId id="307" r:id="rId14"/>
    <p:sldId id="308" r:id="rId15"/>
    <p:sldId id="279" r:id="rId16"/>
    <p:sldId id="284" r:id="rId17"/>
    <p:sldId id="280" r:id="rId18"/>
    <p:sldId id="281" r:id="rId19"/>
    <p:sldId id="292" r:id="rId20"/>
    <p:sldId id="294" r:id="rId21"/>
    <p:sldId id="288" r:id="rId22"/>
    <p:sldId id="282" r:id="rId23"/>
    <p:sldId id="291" r:id="rId24"/>
    <p:sldId id="295" r:id="rId25"/>
    <p:sldId id="296" r:id="rId26"/>
    <p:sldId id="309" r:id="rId27"/>
    <p:sldId id="297" r:id="rId28"/>
    <p:sldId id="301" r:id="rId29"/>
    <p:sldId id="298" r:id="rId30"/>
    <p:sldId id="311" r:id="rId31"/>
    <p:sldId id="299" r:id="rId32"/>
    <p:sldId id="312" r:id="rId33"/>
    <p:sldId id="300" r:id="rId34"/>
    <p:sldId id="313" r:id="rId35"/>
    <p:sldId id="302" r:id="rId36"/>
    <p:sldId id="303" r:id="rId37"/>
    <p:sldId id="304" r:id="rId38"/>
    <p:sldId id="315" r:id="rId39"/>
    <p:sldId id="305" r:id="rId40"/>
    <p:sldId id="306" r:id="rId41"/>
    <p:sldId id="293" r:id="rId42"/>
    <p:sldId id="266" r:id="rId4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89650" autoAdjust="0"/>
  </p:normalViewPr>
  <p:slideViewPr>
    <p:cSldViewPr snapToGrid="0" snapToObjects="1">
      <p:cViewPr varScale="1">
        <p:scale>
          <a:sx n="59" d="100"/>
          <a:sy n="59" d="100"/>
        </p:scale>
        <p:origin x="-904" y="-112"/>
      </p:cViewPr>
      <p:guideLst>
        <p:guide orient="horz" pos="217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92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1A233-F3CE-5848-A74F-81DA1E4A2BDD}" type="datetimeFigureOut">
              <a:rPr lang="en-US" smtClean="0"/>
              <a:t>3/27/13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34DDE-0CAF-8043-89DB-76E20C574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05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34DDE-0CAF-8043-89DB-76E20C5745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14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34DDE-0CAF-8043-89DB-76E20C5745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14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the major</a:t>
            </a:r>
            <a:r>
              <a:rPr lang="en-US" baseline="0" dirty="0" smtClean="0"/>
              <a:t> packages and why everything’s broken out—for best practices and good design.  Red arrows and/or circles around the point we’re trying to make.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34DDE-0CAF-8043-89DB-76E20C5745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4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going on in this “main()” method?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34DDE-0CAF-8043-89DB-76E20C5745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6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F718B3-BE19-4880-854D-0C0E6D85774C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F15281-3A8F-4707-BAA6-23BE66E7BB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585E93-B15B-4135-B369-7673AA6503DD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4D6E64-E6A4-4CE7-B25B-BE3C31049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8627B1-E143-401B-AB8E-D16811649963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FAB0C-6C04-483D-8972-EFECD2C8A5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39D35-1808-4782-90BB-FF7C0975A3D8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BCD3D-FD2C-4A6E-A07A-585981C253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B953E-8BF6-4761-AB0B-C8C8CAB7F652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C44FE-15DC-4DDB-9A89-34440473FC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40B0F-E0A2-4DBA-92B5-573FC15B5A78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2784E9-0A68-486F-BA80-48AF58CB2F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E5C12-C9EF-4DE1-83D8-762282E6571D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8E186-90B6-4EE6-96F9-D195F8426C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B6F714-E9C3-42EF-80BF-DCACDF26BBE3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BBD1B7-F7B3-4A19-B9A7-C8901DC557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40A684-8237-4488-9EE7-725B89870BC6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9235F-B2EC-4402-894E-A2DB4ABB18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7A1289-54DA-4711-9DE2-6A8D047889EE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F0D9F-4B5E-4E79-A8A8-741F88D47F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F62857-56AC-430E-872E-92CC2C195F58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348E52-05FE-4396-824B-E3480C46D3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42E5AFD-32A8-47BA-B2EC-E6E30958E520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92FED03-0A06-4378-985B-0439BBCBCB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Kim%20stuff\Pearson\Tech%20Summit\%25E2%2580%25A22012%20Tech%20Summit\PowerPoint\TechSummit6.0_0821_sm.png" TargetMode="Externa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Kim%20stuff\Pearson\Tech%20Summit\%25E2%2580%25A22012%20Tech%20Summit\PowerPoint\TechSummit6.0_0821_sm.png" TargetMode="External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Kim%20stuff\Pearson\Tech%20Summit\%25E2%2580%25A22012%20Tech%20Summit\PowerPoint\TechSummit6.0_0821_sm.png" TargetMode="External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Kim%20stuff\Pearson\Tech%20Summit\%25E2%2580%25A22012%20Tech%20Summit\PowerPoint\TechSummit6.0_0821_sm.png" TargetMode="External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file:///\\localhost\Kim%20stuff\Pearson\Tech%20Summit\%25E2%2580%25A22012%20Tech%20Summit\PowerPoint\TechSummit6.0_0821_sm.png" TargetMode="External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tExpress" TargetMode="External"/><Relationship Id="rId4" Type="http://schemas.openxmlformats.org/officeDocument/2006/relationships/hyperlink" Target="https://github.com/RestExpress/RestExpress-Scaffold/downloads" TargetMode="External"/><Relationship Id="rId5" Type="http://schemas.openxmlformats.org/officeDocument/2006/relationships/image" Target="../media/image2.png"/><Relationship Id="rId6" Type="http://schemas.openxmlformats.org/officeDocument/2006/relationships/image" Target="file:///\\localhost\Kim%20stuff\Pearson\Tech%20Summit\%25E2%2580%25A22012%20Tech%20Summit\PowerPoint\TechSummit6.0_0821_sm.png" TargetMode="Externa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Kim%20stuff\Pearson\Tech%20Summit\%25E2%2580%25A22012%20Tech%20Summit\PowerPoint\TechSummit6.0_0821_sm.png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Kim%20stuff\Pearson\Tech%20Summit\%25E2%2580%25A22012%20Tech%20Summit\PowerPoint\TechSummit6.0_0821_sm.png" TargetMode="External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redrich/PTS-2012-Blogging" TargetMode="External"/><Relationship Id="rId4" Type="http://schemas.openxmlformats.org/officeDocument/2006/relationships/hyperlink" Target="https://github.com/tfredrich/PTS-2012-Blogging/downloads" TargetMode="External"/><Relationship Id="rId5" Type="http://schemas.openxmlformats.org/officeDocument/2006/relationships/hyperlink" Target="https://github.com/RestExpress/RestExpress-Scaffold/downloads" TargetMode="External"/><Relationship Id="rId6" Type="http://schemas.openxmlformats.org/officeDocument/2006/relationships/hyperlink" Target="http://localhost:8081/routes/metadata.json" TargetMode="External"/><Relationship Id="rId7" Type="http://schemas.openxmlformats.org/officeDocument/2006/relationships/hyperlink" Target="http://localhost:8081/routes/metadata.xml" TargetMode="External"/><Relationship Id="rId8" Type="http://schemas.openxmlformats.org/officeDocument/2006/relationships/image" Target="../media/image2.png"/><Relationship Id="rId9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file:///\\localhost\Kim%20stuff\Pearson\Tech%20Summit\%25E2%2580%25A22012%20Tech%20Summit\PowerPoint\TechSummit6.0_0821_sm.png" TargetMode="External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file:///\\localhost\Kim%20stuff\Pearson\Tech%20Summit\%25E2%2580%25A22012%20Tech%20Summit\PowerPoint\TechSummit6.0_0821_sm.png" TargetMode="External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Kim%20stuff\Pearson\Tech%20Summit\%25E2%2580%25A22012%20Tech%20Summit\PowerPoint\TechSummit6.0_0821_sm.png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Kim%20stuff\Pearson\Tech%20Summit\%25E2%2580%25A22012%20Tech%20Summit\PowerPoint\TechSummit6.0_0821_sm.png" TargetMode="External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com/customers?filter=city::Denver" TargetMode="External"/><Relationship Id="rId4" Type="http://schemas.openxmlformats.org/officeDocument/2006/relationships/image" Target="../media/image2.png"/><Relationship Id="rId5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com/customers?filter=city::Denver" TargetMode="External"/><Relationship Id="rId4" Type="http://schemas.openxmlformats.org/officeDocument/2006/relationships/image" Target="../media/image2.png"/><Relationship Id="rId5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Kim%20stuff\Pearson\Tech%20Summit\%25E2%2580%25A22012%20Tech%20Summit\PowerPoint\TechSummit6.0_0821_sm.png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RestExpress/HyperExpress" TargetMode="External"/><Relationship Id="rId12" Type="http://schemas.openxmlformats.org/officeDocument/2006/relationships/hyperlink" Target="https://github.com/RestExpress" TargetMode="External"/><Relationship Id="rId13" Type="http://schemas.openxmlformats.org/officeDocument/2006/relationships/hyperlink" Target="https://github.com/RestExpress/RestExpress-Scaffold" TargetMode="External"/><Relationship Id="rId14" Type="http://schemas.openxmlformats.org/officeDocument/2006/relationships/image" Target="../media/image2.png"/><Relationship Id="rId15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netty.io/" TargetMode="External"/><Relationship Id="rId4" Type="http://schemas.openxmlformats.org/officeDocument/2006/relationships/hyperlink" Target="http://code.google.com/p/google-gson/" TargetMode="External"/><Relationship Id="rId5" Type="http://schemas.openxmlformats.org/officeDocument/2006/relationships/hyperlink" Target="http://xstream.codehaus.org/" TargetMode="External"/><Relationship Id="rId6" Type="http://schemas.openxmlformats.org/officeDocument/2006/relationships/hyperlink" Target="http://code.google.com/p/morphia/" TargetMode="External"/><Relationship Id="rId7" Type="http://schemas.openxmlformats.org/officeDocument/2006/relationships/hyperlink" Target="https://github.com/mongodb/mongo-java-driver/downloads" TargetMode="External"/><Relationship Id="rId8" Type="http://schemas.openxmlformats.org/officeDocument/2006/relationships/hyperlink" Target="https://github.com/RestExpress/Syntaxe" TargetMode="External"/><Relationship Id="rId9" Type="http://schemas.openxmlformats.org/officeDocument/2006/relationships/hyperlink" Target="https://github.com/tfredrich/DateAdapterJ" TargetMode="External"/><Relationship Id="rId10" Type="http://schemas.openxmlformats.org/officeDocument/2006/relationships/hyperlink" Target="https://github.com/tfredrich/Domain-Event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stApiTutorial.com/" TargetMode="External"/><Relationship Id="rId4" Type="http://schemas.openxmlformats.org/officeDocument/2006/relationships/hyperlink" Target="https://github.com/RestExpress" TargetMode="External"/><Relationship Id="rId5" Type="http://schemas.openxmlformats.org/officeDocument/2006/relationships/image" Target="../media/image2.png"/><Relationship Id="rId6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Kim%20stuff\Pearson\Tech%20Summit\%25E2%2580%25A22012%20Tech%20Summit\PowerPoint\TechSummit6.0_0821_sm.png" TargetMode="Externa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com/orders/42" TargetMode="External"/><Relationship Id="rId4" Type="http://schemas.openxmlformats.org/officeDocument/2006/relationships/hyperlink" Target="http://example.com/customers/42/orders" TargetMode="External"/><Relationship Id="rId5" Type="http://schemas.openxmlformats.org/officeDocument/2006/relationships/hyperlink" Target="http://example.com/orders/42/line-items/33" TargetMode="External"/><Relationship Id="rId6" Type="http://schemas.openxmlformats.org/officeDocument/2006/relationships/hyperlink" Target="http://example.com/processes/annual-tax-increase/2012" TargetMode="External"/><Relationship Id="rId7" Type="http://schemas.openxmlformats.org/officeDocument/2006/relationships/image" Target="../media/image2.png"/><Relationship Id="rId8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com/customers/43" TargetMode="External"/><Relationship Id="rId4" Type="http://schemas.openxmlformats.org/officeDocument/2006/relationships/hyperlink" Target="http://example.com/customers/42" TargetMode="External"/><Relationship Id="rId5" Type="http://schemas.openxmlformats.org/officeDocument/2006/relationships/hyperlink" Target="http://example.com/customers/42/orders/33" TargetMode="External"/><Relationship Id="rId6" Type="http://schemas.openxmlformats.org/officeDocument/2006/relationships/hyperlink" Target="http://example.com/customers/32/orders/33/line-items" TargetMode="External"/><Relationship Id="rId7" Type="http://schemas.openxmlformats.org/officeDocument/2006/relationships/image" Target="../media/image2.png"/><Relationship Id="rId8" Type="http://schemas.openxmlformats.org/officeDocument/2006/relationships/image" Target="file:///\\localhost\Kim%20stuff\Pearson\Tech%20Summit\%25E2%2580%25A22012%20Tech%20Summit\PowerPoint\TechSummit6.0_0821_sm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Kim%20stuff\Pearson\Tech%20Summit\%25E2%2580%25A22012%20Tech%20Summit\PowerPoint\TechSummit6.0_0821_sm.png" TargetMode="External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39775" y="1985963"/>
            <a:ext cx="7415213" cy="13849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3200" b="1" dirty="0" smtClean="0">
                <a:solidFill>
                  <a:srgbClr val="558ED5"/>
                </a:solidFill>
                <a:latin typeface="Verdana" pitchFamily="34" charset="0"/>
              </a:rPr>
              <a:t>Instant REST Services With </a:t>
            </a:r>
            <a:r>
              <a:rPr lang="en-US" sz="3200" b="1" dirty="0" err="1" smtClean="0">
                <a:solidFill>
                  <a:srgbClr val="558ED5"/>
                </a:solidFill>
                <a:latin typeface="Verdana" pitchFamily="34" charset="0"/>
              </a:rPr>
              <a:t>RestExpress</a:t>
            </a:r>
            <a:endParaRPr lang="en-US" sz="3200" b="1" dirty="0">
              <a:solidFill>
                <a:srgbClr val="558ED5"/>
              </a:solidFill>
              <a:latin typeface="Verdana" pitchFamily="34" charset="0"/>
            </a:endParaRPr>
          </a:p>
          <a:p>
            <a:r>
              <a:rPr lang="en-US" sz="2000" dirty="0" smtClean="0">
                <a:latin typeface="Verdana" pitchFamily="34" charset="0"/>
              </a:rPr>
              <a:t>Todd Fredrich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14340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RESTExpress-pwdBy-lar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207" y="3968027"/>
            <a:ext cx="2124264" cy="1031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3477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Stateless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Server contains no client state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Each request contains enough context to process the message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Self-descriptive messages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Any session state is held on the client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r>
              <a:rPr lang="en-US" sz="2000" b="1" dirty="0" smtClean="0">
                <a:latin typeface="Verdana" pitchFamily="34" charset="0"/>
              </a:rPr>
              <a:t>Client-Server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Assume a disconnected system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Separation of concerns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Uniform interface links the two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399" y="3510843"/>
            <a:ext cx="2979016" cy="254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6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337" y="2761849"/>
            <a:ext cx="5276955" cy="33857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3477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Cacheable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Server responses (representations) are cacheable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Implicitly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Explicitly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Negotiated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r>
              <a:rPr lang="en-US" sz="2000" b="1" dirty="0" smtClean="0">
                <a:latin typeface="Verdana" pitchFamily="34" charset="0"/>
              </a:rPr>
              <a:t>Layered System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Client can’t assume direct connection to server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Software or hardware intermediaries may exist between client and server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Improves scalability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4" r:link="rId5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3536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25545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Code on Demand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Server can temporarily extend client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Transfer logic to client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Client executes logic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Java applets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Executable JavaScript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The only optional constraint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1" y="3857883"/>
            <a:ext cx="4463847" cy="192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6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50167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Before REST (e.g. SOAP-RPC)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Customer Management Service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addNewCustomer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getCustomerList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getCustomerInfo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updateCustomer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deleteCustomer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  <a:p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Order Management Service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createOrder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updateOrder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getOrderList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getOrderInfo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cancelOrder</a:t>
            </a:r>
            <a:r>
              <a:rPr lang="en-US" sz="2000" dirty="0" smtClean="0">
                <a:latin typeface="Verdana" pitchFamily="34" charset="0"/>
              </a:rPr>
              <a:t>()</a:t>
            </a:r>
            <a:endParaRPr lang="en-US" sz="2000" dirty="0">
              <a:latin typeface="Verdana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addOrderItem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removeOrderItem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129" y="2861920"/>
            <a:ext cx="3905696" cy="28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8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stific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49" y="921024"/>
            <a:ext cx="7949196" cy="5535845"/>
          </a:xfrm>
          <a:prstGeom prst="rect">
            <a:avLst/>
          </a:prstGeom>
        </p:spPr>
      </p:pic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restifi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07" y="921024"/>
            <a:ext cx="3889580" cy="2823880"/>
          </a:xfrm>
          <a:prstGeom prst="rect">
            <a:avLst/>
          </a:prstGeom>
        </p:spPr>
      </p:pic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5" r:link="rId6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578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47089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REST Best Practice Quick Tips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Use HTTP verbs to mean something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GET (read)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PUT (update)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DELETE (uh… delete/remove)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POST (create, plus others)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OPTIONS (for documentation)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Sensible resource names (nouns only)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JSON (+ XML)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Fine-grained resources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Support caching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Support pagination (limit, offset, with sensible limit default)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Consider connectedness (HATEOAS)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Location headers on create (minimal)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L</a:t>
            </a:r>
            <a:r>
              <a:rPr lang="en-US" sz="2000" dirty="0" smtClean="0">
                <a:latin typeface="Verdana" pitchFamily="34" charset="0"/>
              </a:rPr>
              <a:t>inks and pagination</a:t>
            </a: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989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442" y="1058863"/>
            <a:ext cx="4221308" cy="5973517"/>
          </a:xfrm>
          <a:prstGeom prst="rect">
            <a:avLst/>
          </a:prstGeom>
        </p:spPr>
      </p:pic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endParaRPr lang="en-US" sz="2000" dirty="0">
              <a:latin typeface="Verdana" pitchFamily="34" charset="0"/>
            </a:endParaRP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4" r:link="rId5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4366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40934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Why </a:t>
            </a:r>
            <a:r>
              <a:rPr lang="en-US" sz="2000" b="1" dirty="0" err="1" smtClean="0">
                <a:latin typeface="Verdana" pitchFamily="34" charset="0"/>
              </a:rPr>
              <a:t>NoSQL</a:t>
            </a:r>
            <a:r>
              <a:rPr lang="en-US" sz="2000" b="1" dirty="0" smtClean="0">
                <a:latin typeface="Verdana" pitchFamily="34" charset="0"/>
              </a:rPr>
              <a:t>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Scalability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Options: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Key/value – </a:t>
            </a:r>
            <a:r>
              <a:rPr lang="en-US" sz="2000" dirty="0" err="1" smtClean="0">
                <a:latin typeface="Verdana" pitchFamily="34" charset="0"/>
              </a:rPr>
              <a:t>Voldemort</a:t>
            </a:r>
            <a:r>
              <a:rPr lang="en-US" sz="2000" dirty="0" smtClean="0">
                <a:latin typeface="Verdana" pitchFamily="34" charset="0"/>
              </a:rPr>
              <a:t>, </a:t>
            </a:r>
            <a:r>
              <a:rPr lang="en-US" sz="2000" dirty="0" err="1" smtClean="0">
                <a:latin typeface="Verdana" pitchFamily="34" charset="0"/>
              </a:rPr>
              <a:t>Redis</a:t>
            </a:r>
            <a:r>
              <a:rPr lang="en-US" sz="2000" dirty="0" smtClean="0">
                <a:latin typeface="Verdana" pitchFamily="34" charset="0"/>
              </a:rPr>
              <a:t>, </a:t>
            </a:r>
            <a:r>
              <a:rPr lang="en-US" sz="2000" dirty="0" err="1" smtClean="0">
                <a:latin typeface="Verdana" pitchFamily="34" charset="0"/>
              </a:rPr>
              <a:t>Riak</a:t>
            </a:r>
            <a:endParaRPr lang="en-US" sz="2000" dirty="0" smtClean="0">
              <a:latin typeface="Verdana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Document – </a:t>
            </a:r>
            <a:r>
              <a:rPr lang="en-US" sz="2000" dirty="0" err="1" smtClean="0">
                <a:latin typeface="Verdana" pitchFamily="34" charset="0"/>
              </a:rPr>
              <a:t>CouchDB</a:t>
            </a:r>
            <a:r>
              <a:rPr lang="en-US" sz="2000" dirty="0" smtClean="0">
                <a:latin typeface="Verdana" pitchFamily="34" charset="0"/>
              </a:rPr>
              <a:t>, </a:t>
            </a:r>
            <a:r>
              <a:rPr lang="en-US" sz="2000" dirty="0" err="1" smtClean="0">
                <a:latin typeface="Verdana" pitchFamily="34" charset="0"/>
              </a:rPr>
              <a:t>MongoDB</a:t>
            </a:r>
            <a:endParaRPr lang="en-US" sz="2000" dirty="0" smtClean="0">
              <a:latin typeface="Verdana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Graph – Neo4J, Titan, </a:t>
            </a:r>
            <a:r>
              <a:rPr lang="en-US" sz="2000" dirty="0" err="1" smtClean="0">
                <a:latin typeface="Verdana" pitchFamily="34" charset="0"/>
              </a:rPr>
              <a:t>FlockDB</a:t>
            </a:r>
            <a:endParaRPr lang="en-US" sz="2000" dirty="0" smtClean="0">
              <a:latin typeface="Verdana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Column-family – Dynamo, </a:t>
            </a:r>
            <a:r>
              <a:rPr lang="en-US" sz="2000" dirty="0" err="1">
                <a:latin typeface="Verdana" pitchFamily="34" charset="0"/>
              </a:rPr>
              <a:t>BigTable</a:t>
            </a:r>
            <a:r>
              <a:rPr lang="en-US" sz="2000" dirty="0">
                <a:latin typeface="Verdana" pitchFamily="34" charset="0"/>
              </a:rPr>
              <a:t>, </a:t>
            </a:r>
            <a:r>
              <a:rPr lang="en-US" sz="2000" dirty="0" smtClean="0">
                <a:latin typeface="Verdana" pitchFamily="34" charset="0"/>
              </a:rPr>
              <a:t>Cassandra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r>
              <a:rPr lang="en-US" sz="2000" b="1" dirty="0" err="1" smtClean="0">
                <a:latin typeface="Verdana" pitchFamily="34" charset="0"/>
              </a:rPr>
              <a:t>MongoDB</a:t>
            </a:r>
            <a:r>
              <a:rPr lang="en-US" sz="2000" b="1" dirty="0" smtClean="0">
                <a:latin typeface="Verdana" pitchFamily="34" charset="0"/>
              </a:rPr>
              <a:t> Strengths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Easy to install and use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Searchable/</a:t>
            </a:r>
            <a:r>
              <a:rPr lang="en-US" sz="2000" dirty="0" err="1" smtClean="0">
                <a:latin typeface="Verdana" pitchFamily="34" charset="0"/>
              </a:rPr>
              <a:t>indexable</a:t>
            </a:r>
            <a:endParaRPr lang="en-US" sz="2000" dirty="0" smtClean="0">
              <a:latin typeface="Verdana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Clusters and </a:t>
            </a:r>
            <a:r>
              <a:rPr lang="en-US" sz="2000" dirty="0" err="1" smtClean="0">
                <a:latin typeface="Verdana" pitchFamily="34" charset="0"/>
              </a:rPr>
              <a:t>sharding</a:t>
            </a:r>
            <a:endParaRPr lang="en-US" sz="2000" dirty="0" smtClean="0">
              <a:latin typeface="Verdana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Native BSON storage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9969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13" y="3675397"/>
            <a:ext cx="1978900" cy="2348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224676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What is </a:t>
            </a:r>
            <a:r>
              <a:rPr lang="en-US" sz="2000" b="1" dirty="0" err="1" smtClean="0">
                <a:latin typeface="Verdana" pitchFamily="34" charset="0"/>
              </a:rPr>
              <a:t>RestExpress</a:t>
            </a:r>
            <a:r>
              <a:rPr lang="en-US" sz="2000" b="1" dirty="0" smtClean="0">
                <a:latin typeface="Verdana" pitchFamily="34" charset="0"/>
              </a:rPr>
              <a:t>?</a:t>
            </a:r>
            <a:endParaRPr lang="en-US" sz="2000" b="1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Simplest thing that could possibly work…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Java-based REST framework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Uses </a:t>
            </a:r>
            <a:r>
              <a:rPr lang="en-US" sz="2000" dirty="0" err="1">
                <a:latin typeface="Verdana" pitchFamily="34" charset="0"/>
              </a:rPr>
              <a:t>Netty</a:t>
            </a:r>
            <a:r>
              <a:rPr lang="en-US" sz="2000" dirty="0">
                <a:latin typeface="Verdana" pitchFamily="34" charset="0"/>
              </a:rPr>
              <a:t> NIO framework as its HTTP server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Convention </a:t>
            </a:r>
            <a:r>
              <a:rPr lang="en-US" sz="2000" dirty="0">
                <a:latin typeface="Verdana" pitchFamily="34" charset="0"/>
              </a:rPr>
              <a:t>over </a:t>
            </a:r>
            <a:r>
              <a:rPr lang="en-US" sz="2000" dirty="0" smtClean="0">
                <a:latin typeface="Verdana" pitchFamily="34" charset="0"/>
              </a:rPr>
              <a:t>configuration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ISO8601 </a:t>
            </a:r>
            <a:r>
              <a:rPr lang="en-US" sz="2000" dirty="0">
                <a:latin typeface="Verdana" pitchFamily="34" charset="0"/>
              </a:rPr>
              <a:t>time point handling in JSON/XML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Heavily influenced by:</a:t>
            </a: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4" r:link="rId5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912" y="5109765"/>
            <a:ext cx="974602" cy="975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7754" y="4598880"/>
            <a:ext cx="812800" cy="66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6135" y="5179745"/>
            <a:ext cx="1358900" cy="109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2202" y="4362048"/>
            <a:ext cx="2825406" cy="7902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3903" y="3135502"/>
            <a:ext cx="1881538" cy="1040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7754" y="3550107"/>
            <a:ext cx="1934528" cy="6832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300" y="5016335"/>
            <a:ext cx="2511220" cy="125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29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50167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The Default </a:t>
            </a:r>
            <a:r>
              <a:rPr lang="en-US" sz="2000" b="1" dirty="0" err="1" smtClean="0">
                <a:latin typeface="Verdana" pitchFamily="34" charset="0"/>
              </a:rPr>
              <a:t>RestExpress</a:t>
            </a:r>
            <a:r>
              <a:rPr lang="en-US" sz="2000" b="1" dirty="0" smtClean="0">
                <a:latin typeface="Verdana" pitchFamily="34" charset="0"/>
              </a:rPr>
              <a:t> Stack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HTTP: </a:t>
            </a:r>
            <a:r>
              <a:rPr lang="en-US" sz="2000" dirty="0" err="1" smtClean="0">
                <a:latin typeface="Verdana" pitchFamily="34" charset="0"/>
              </a:rPr>
              <a:t>Netty</a:t>
            </a:r>
            <a:r>
              <a:rPr lang="en-US" sz="2000" dirty="0" smtClean="0">
                <a:latin typeface="Verdana" pitchFamily="34" charset="0"/>
              </a:rPr>
              <a:t> NIO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JSON Processing: </a:t>
            </a:r>
            <a:r>
              <a:rPr lang="en-US" sz="2000" dirty="0">
                <a:latin typeface="Verdana" pitchFamily="34" charset="0"/>
              </a:rPr>
              <a:t>GSON </a:t>
            </a:r>
            <a:r>
              <a:rPr lang="en-US" sz="2000" dirty="0" smtClean="0">
                <a:latin typeface="Verdana" pitchFamily="34" charset="0"/>
              </a:rPr>
              <a:t>(can easily plugin Jackson)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XML Processing: </a:t>
            </a:r>
            <a:r>
              <a:rPr lang="en-US" sz="2000" dirty="0" err="1" smtClean="0">
                <a:latin typeface="Verdana" pitchFamily="34" charset="0"/>
              </a:rPr>
              <a:t>XStream</a:t>
            </a:r>
            <a:r>
              <a:rPr lang="en-US" sz="2000" dirty="0" smtClean="0">
                <a:latin typeface="Verdana" pitchFamily="34" charset="0"/>
              </a:rPr>
              <a:t> (can plugin Jackson)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O/R Mapping: </a:t>
            </a:r>
            <a:r>
              <a:rPr lang="en-US" sz="2000" dirty="0" err="1" smtClean="0">
                <a:latin typeface="Verdana" pitchFamily="34" charset="0"/>
              </a:rPr>
              <a:t>Morphia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MongoDB</a:t>
            </a:r>
            <a:r>
              <a:rPr lang="en-US" sz="2000" dirty="0" smtClean="0">
                <a:latin typeface="Verdana" pitchFamily="34" charset="0"/>
              </a:rPr>
              <a:t> Driver: Mongo Java Driver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Domain </a:t>
            </a:r>
            <a:r>
              <a:rPr lang="en-US" sz="2000" dirty="0">
                <a:latin typeface="Verdana" pitchFamily="34" charset="0"/>
              </a:rPr>
              <a:t>Validation: </a:t>
            </a:r>
            <a:r>
              <a:rPr lang="en-US" sz="2000" dirty="0" err="1" smtClean="0">
                <a:latin typeface="Verdana" pitchFamily="34" charset="0"/>
              </a:rPr>
              <a:t>Syntaxe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ISO 8601 Date Support: </a:t>
            </a:r>
            <a:r>
              <a:rPr lang="en-US" sz="2000" dirty="0" err="1" smtClean="0">
                <a:latin typeface="Verdana" pitchFamily="34" charset="0"/>
              </a:rPr>
              <a:t>DateAdapterJ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Intra-JVM Messaging: Domain-</a:t>
            </a:r>
            <a:r>
              <a:rPr lang="en-US" sz="2000" dirty="0" err="1" smtClean="0">
                <a:latin typeface="Verdana" pitchFamily="34" charset="0"/>
              </a:rPr>
              <a:t>Eventing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Hypermedia Linking: </a:t>
            </a:r>
            <a:r>
              <a:rPr lang="en-US" sz="2000" dirty="0" err="1" smtClean="0">
                <a:latin typeface="Verdana" pitchFamily="34" charset="0"/>
              </a:rPr>
              <a:t>HyperExpress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RSS/Atom Feed Support: </a:t>
            </a:r>
            <a:r>
              <a:rPr lang="en-US" sz="2000" dirty="0" err="1" smtClean="0">
                <a:latin typeface="Verdana" pitchFamily="34" charset="0"/>
              </a:rPr>
              <a:t>AtomExpress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2000" dirty="0" smtClean="0">
              <a:latin typeface="Verdana" pitchFamily="34" charset="0"/>
            </a:endParaRPr>
          </a:p>
          <a:p>
            <a:r>
              <a:rPr lang="en-US" sz="2000" dirty="0" smtClean="0">
                <a:latin typeface="Verdana" pitchFamily="34" charset="0"/>
              </a:rPr>
              <a:t>Available </a:t>
            </a:r>
            <a:r>
              <a:rPr lang="en-US" sz="2000" dirty="0">
                <a:latin typeface="Verdana" pitchFamily="34" charset="0"/>
              </a:rPr>
              <a:t>at: </a:t>
            </a:r>
            <a:r>
              <a:rPr lang="en-US" sz="2000" dirty="0">
                <a:latin typeface="Verdana" pitchFamily="34" charset="0"/>
                <a:hlinkClick r:id="rId3"/>
              </a:rPr>
              <a:t>https://github.com/</a:t>
            </a:r>
            <a:r>
              <a:rPr lang="en-US" sz="2000" dirty="0" smtClean="0">
                <a:latin typeface="Verdana" pitchFamily="34" charset="0"/>
                <a:hlinkClick r:id="rId3"/>
              </a:rPr>
              <a:t>RestExpress</a:t>
            </a:r>
            <a:endParaRPr lang="en-US" sz="2000" dirty="0" smtClean="0">
              <a:latin typeface="Verdana" pitchFamily="34" charset="0"/>
            </a:endParaRPr>
          </a:p>
          <a:p>
            <a:r>
              <a:rPr lang="en-US" sz="2000" dirty="0" smtClean="0">
                <a:latin typeface="Verdana" pitchFamily="34" charset="0"/>
              </a:rPr>
              <a:t>Scaffold (</a:t>
            </a:r>
            <a:r>
              <a:rPr lang="en-US" sz="2000" dirty="0" err="1" smtClean="0">
                <a:latin typeface="Verdana" pitchFamily="34" charset="0"/>
              </a:rPr>
              <a:t>kickstart</a:t>
            </a:r>
            <a:r>
              <a:rPr lang="en-US" sz="2000" dirty="0">
                <a:latin typeface="Verdana" pitchFamily="34" charset="0"/>
              </a:rPr>
              <a:t>) Application at: </a:t>
            </a:r>
            <a:r>
              <a:rPr lang="en-US" sz="2000" dirty="0">
                <a:latin typeface="Verdana" pitchFamily="34" charset="0"/>
                <a:hlinkClick r:id="rId4"/>
              </a:rPr>
              <a:t>https://github.com/RestExpress/RestExpress-Scaffold/</a:t>
            </a:r>
            <a:r>
              <a:rPr lang="en-US" sz="2000" dirty="0" smtClean="0">
                <a:latin typeface="Verdana" pitchFamily="34" charset="0"/>
                <a:hlinkClick r:id="rId4"/>
              </a:rPr>
              <a:t>downloads</a:t>
            </a:r>
            <a:endParaRPr lang="en-US" sz="2000" dirty="0" smtClean="0">
              <a:latin typeface="Verdana" pitchFamily="34" charset="0"/>
            </a:endParaRP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5" r:link="rId6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RESTExpress-pwdBy-lar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67" y="3863599"/>
            <a:ext cx="1776171" cy="86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0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378565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A Little About 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Todd Fredrich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Product Architect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Pearson eCollege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Java guy since 1998…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C/C++ before that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10+ years of services experience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SOAP over JMS anyone?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Axis/Axis2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4+ years REST-</a:t>
            </a:r>
            <a:r>
              <a:rPr lang="en-US" sz="2000" dirty="0" err="1" smtClean="0">
                <a:latin typeface="Verdana" pitchFamily="34" charset="0"/>
              </a:rPr>
              <a:t>ish</a:t>
            </a:r>
            <a:r>
              <a:rPr lang="en-US" sz="2000" dirty="0" smtClean="0">
                <a:latin typeface="Verdana" pitchFamily="34" charset="0"/>
              </a:rPr>
              <a:t> experience</a:t>
            </a: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795" y="1382589"/>
            <a:ext cx="2530037" cy="377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6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3363"/>
            <a:ext cx="4714164" cy="6858000"/>
          </a:xfrm>
          <a:prstGeom prst="rect">
            <a:avLst/>
          </a:prstGeom>
        </p:spPr>
      </p:pic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4" r:link="rId5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8982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48320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A Minimal </a:t>
            </a:r>
            <a:r>
              <a:rPr lang="en-US" sz="2000" b="1" dirty="0" err="1" smtClean="0">
                <a:latin typeface="Verdana" pitchFamily="34" charset="0"/>
              </a:rPr>
              <a:t>RestExpress</a:t>
            </a:r>
            <a:r>
              <a:rPr lang="en-US" sz="2000" b="1" dirty="0" smtClean="0">
                <a:latin typeface="Verdana" pitchFamily="34" charset="0"/>
              </a:rPr>
              <a:t> Server</a:t>
            </a:r>
            <a:endParaRPr lang="en-US" sz="2400" b="1" dirty="0">
              <a:latin typeface="Verdana" pitchFamily="34" charset="0"/>
            </a:endParaRPr>
          </a:p>
          <a:p>
            <a:r>
              <a:rPr lang="en-US" sz="1200" dirty="0" smtClean="0">
                <a:solidFill>
                  <a:srgbClr val="3366FF"/>
                </a:solidFill>
                <a:latin typeface="Verdana" pitchFamily="34" charset="0"/>
              </a:rPr>
              <a:t>public </a:t>
            </a:r>
            <a:r>
              <a:rPr lang="en-US" sz="1200" dirty="0">
                <a:solidFill>
                  <a:srgbClr val="3366FF"/>
                </a:solidFill>
                <a:latin typeface="Verdana" pitchFamily="34" charset="0"/>
              </a:rPr>
              <a:t>class</a:t>
            </a: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 smtClean="0">
                <a:latin typeface="Verdana" pitchFamily="34" charset="0"/>
              </a:rPr>
              <a:t>Echo {</a:t>
            </a:r>
            <a:endParaRPr lang="en-US" sz="1200" dirty="0">
              <a:latin typeface="Verdana" pitchFamily="34" charset="0"/>
            </a:endParaRPr>
          </a:p>
          <a:p>
            <a:r>
              <a:rPr lang="en-US" sz="1200" dirty="0">
                <a:latin typeface="Verdana" pitchFamily="34" charset="0"/>
              </a:rPr>
              <a:t>    </a:t>
            </a:r>
            <a:r>
              <a:rPr lang="en-US" sz="1200" dirty="0">
                <a:solidFill>
                  <a:srgbClr val="3366FF"/>
                </a:solidFill>
                <a:latin typeface="Verdana" pitchFamily="34" charset="0"/>
              </a:rPr>
              <a:t>public static </a:t>
            </a:r>
            <a:r>
              <a:rPr lang="en-US" sz="1200" dirty="0">
                <a:solidFill>
                  <a:srgbClr val="008000"/>
                </a:solidFill>
                <a:latin typeface="Verdana" pitchFamily="34" charset="0"/>
              </a:rPr>
              <a:t>void </a:t>
            </a:r>
            <a:r>
              <a:rPr lang="en-US" sz="1200" dirty="0">
                <a:latin typeface="Verdana" pitchFamily="34" charset="0"/>
              </a:rPr>
              <a:t>main(String[] </a:t>
            </a:r>
            <a:r>
              <a:rPr lang="en-US" sz="1200" dirty="0" err="1" smtClean="0">
                <a:latin typeface="Verdana" pitchFamily="34" charset="0"/>
              </a:rPr>
              <a:t>args</a:t>
            </a:r>
            <a:r>
              <a:rPr lang="en-US" sz="1200" dirty="0" smtClean="0">
                <a:latin typeface="Verdana" pitchFamily="34" charset="0"/>
              </a:rPr>
              <a:t>) {</a:t>
            </a:r>
          </a:p>
          <a:p>
            <a:r>
              <a:rPr lang="en-US" sz="1200" dirty="0" smtClean="0">
                <a:latin typeface="Verdana" pitchFamily="34" charset="0"/>
              </a:rPr>
              <a:t>        </a:t>
            </a:r>
            <a:r>
              <a:rPr lang="en-US" sz="1200" dirty="0" err="1">
                <a:latin typeface="Verdana" pitchFamily="34" charset="0"/>
              </a:rPr>
              <a:t>RestExpress</a:t>
            </a:r>
            <a:r>
              <a:rPr lang="en-US" sz="1200" dirty="0">
                <a:latin typeface="Verdana" pitchFamily="34" charset="0"/>
              </a:rPr>
              <a:t> server = </a:t>
            </a:r>
            <a:r>
              <a:rPr lang="en-US" sz="1200" dirty="0">
                <a:solidFill>
                  <a:srgbClr val="3366FF"/>
                </a:solidFill>
                <a:latin typeface="Verdana" pitchFamily="34" charset="0"/>
              </a:rPr>
              <a:t>new</a:t>
            </a: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</a:rPr>
              <a:t>RestExpress</a:t>
            </a:r>
            <a:r>
              <a:rPr lang="en-US" sz="1200" dirty="0">
                <a:latin typeface="Verdana" pitchFamily="34" charset="0"/>
              </a:rPr>
              <a:t>(</a:t>
            </a:r>
            <a:r>
              <a:rPr lang="en-US" sz="1200" dirty="0" smtClean="0">
                <a:latin typeface="Verdana" pitchFamily="34" charset="0"/>
              </a:rPr>
              <a:t>);</a:t>
            </a:r>
            <a:endParaRPr lang="en-US" sz="1200" dirty="0">
              <a:latin typeface="Verdana" pitchFamily="34" charset="0"/>
            </a:endParaRPr>
          </a:p>
          <a:p>
            <a:endParaRPr lang="en-US" sz="1200" dirty="0">
              <a:latin typeface="Verdana" pitchFamily="34" charset="0"/>
            </a:endParaRPr>
          </a:p>
          <a:p>
            <a:r>
              <a:rPr lang="en-US" sz="1200" dirty="0">
                <a:latin typeface="Verdana" pitchFamily="34" charset="0"/>
              </a:rPr>
              <a:t>        </a:t>
            </a:r>
            <a:r>
              <a:rPr lang="en-US" sz="1200" dirty="0" err="1">
                <a:latin typeface="Verdana" pitchFamily="34" charset="0"/>
              </a:rPr>
              <a:t>server.</a:t>
            </a:r>
            <a:r>
              <a:rPr lang="en-US" sz="1200" b="1" dirty="0" err="1">
                <a:latin typeface="Verdana" pitchFamily="34" charset="0"/>
              </a:rPr>
              <a:t>uri</a:t>
            </a:r>
            <a:r>
              <a:rPr lang="en-US" sz="1200" dirty="0">
                <a:latin typeface="Verdana" pitchFamily="34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Verdana" pitchFamily="34" charset="0"/>
              </a:rPr>
              <a:t>"/echo"</a:t>
            </a:r>
            <a:r>
              <a:rPr lang="en-US" sz="1200" dirty="0">
                <a:latin typeface="Verdana" pitchFamily="34" charset="0"/>
              </a:rPr>
              <a:t>, </a:t>
            </a:r>
            <a:r>
              <a:rPr lang="en-US" sz="1200" dirty="0">
                <a:solidFill>
                  <a:srgbClr val="3366FF"/>
                </a:solidFill>
                <a:latin typeface="Verdana" pitchFamily="34" charset="0"/>
              </a:rPr>
              <a:t>new</a:t>
            </a:r>
            <a:r>
              <a:rPr lang="en-US" sz="1200" dirty="0">
                <a:latin typeface="Verdana" pitchFamily="34" charset="0"/>
              </a:rPr>
              <a:t> Object(</a:t>
            </a:r>
            <a:r>
              <a:rPr lang="en-US" sz="1200" dirty="0" smtClean="0">
                <a:latin typeface="Verdana" pitchFamily="34" charset="0"/>
              </a:rPr>
              <a:t>) {</a:t>
            </a:r>
            <a:endParaRPr lang="en-US" sz="1200" dirty="0">
              <a:latin typeface="Verdana" pitchFamily="34" charset="0"/>
            </a:endParaRPr>
          </a:p>
          <a:p>
            <a:r>
              <a:rPr lang="en-US" sz="1200" dirty="0">
                <a:latin typeface="Verdana" pitchFamily="34" charset="0"/>
              </a:rPr>
              <a:t>            </a:t>
            </a:r>
            <a:r>
              <a:rPr lang="en-US" sz="1200" dirty="0">
                <a:solidFill>
                  <a:srgbClr val="3366FF"/>
                </a:solidFill>
                <a:latin typeface="Verdana" pitchFamily="34" charset="0"/>
              </a:rPr>
              <a:t>public</a:t>
            </a: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Verdana" pitchFamily="34" charset="0"/>
              </a:rPr>
              <a:t>String</a:t>
            </a: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b="1" dirty="0">
                <a:latin typeface="Verdana" pitchFamily="34" charset="0"/>
              </a:rPr>
              <a:t>read</a:t>
            </a:r>
            <a:r>
              <a:rPr lang="en-US" sz="1200" dirty="0">
                <a:latin typeface="Verdana" pitchFamily="34" charset="0"/>
              </a:rPr>
              <a:t>(Request </a:t>
            </a:r>
            <a:r>
              <a:rPr lang="en-US" sz="1200" dirty="0" smtClean="0">
                <a:latin typeface="Verdana" pitchFamily="34" charset="0"/>
              </a:rPr>
              <a:t>request, </a:t>
            </a:r>
            <a:r>
              <a:rPr lang="en-US" sz="1200" dirty="0">
                <a:latin typeface="Verdana" pitchFamily="34" charset="0"/>
              </a:rPr>
              <a:t>Response </a:t>
            </a:r>
            <a:r>
              <a:rPr lang="en-US" sz="1200" dirty="0" smtClean="0">
                <a:latin typeface="Verdana" pitchFamily="34" charset="0"/>
              </a:rPr>
              <a:t>response) {</a:t>
            </a:r>
            <a:endParaRPr lang="en-US" sz="1200" dirty="0">
              <a:latin typeface="Verdana" pitchFamily="34" charset="0"/>
            </a:endParaRPr>
          </a:p>
          <a:p>
            <a:r>
              <a:rPr lang="en-US" sz="1200" dirty="0">
                <a:latin typeface="Verdana" pitchFamily="34" charset="0"/>
              </a:rPr>
              <a:t>                String value = </a:t>
            </a:r>
            <a:r>
              <a:rPr lang="en-US" sz="1200" dirty="0" err="1" smtClean="0">
                <a:latin typeface="Verdana" pitchFamily="34" charset="0"/>
              </a:rPr>
              <a:t>request.getRawHeader</a:t>
            </a:r>
            <a:r>
              <a:rPr lang="en-US" sz="1200" dirty="0">
                <a:latin typeface="Verdana" pitchFamily="34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Verdana" pitchFamily="34" charset="0"/>
              </a:rPr>
              <a:t>"echo"</a:t>
            </a:r>
            <a:r>
              <a:rPr lang="en-US" sz="1200" dirty="0">
                <a:latin typeface="Verdana" pitchFamily="34" charset="0"/>
              </a:rPr>
              <a:t>);</a:t>
            </a:r>
          </a:p>
          <a:p>
            <a:r>
              <a:rPr lang="en-US" sz="1200" dirty="0">
                <a:latin typeface="Verdana" pitchFamily="34" charset="0"/>
              </a:rPr>
              <a:t>                </a:t>
            </a:r>
            <a:r>
              <a:rPr lang="en-US" sz="1200" dirty="0" err="1" smtClean="0">
                <a:latin typeface="Verdana" pitchFamily="34" charset="0"/>
              </a:rPr>
              <a:t>response.setContentType</a:t>
            </a:r>
            <a:r>
              <a:rPr lang="en-US" sz="1200" dirty="0" smtClean="0">
                <a:latin typeface="Verdana" pitchFamily="34" charset="0"/>
              </a:rPr>
              <a:t>(</a:t>
            </a:r>
            <a:r>
              <a:rPr lang="en-US" sz="1200" dirty="0" smtClean="0">
                <a:solidFill>
                  <a:srgbClr val="FF0000"/>
                </a:solidFill>
                <a:latin typeface="Verdana" pitchFamily="34" charset="0"/>
              </a:rPr>
              <a:t>"text/</a:t>
            </a:r>
            <a:r>
              <a:rPr lang="en-US" sz="1200" dirty="0">
                <a:solidFill>
                  <a:srgbClr val="FF0000"/>
                </a:solidFill>
                <a:latin typeface="Verdana" pitchFamily="34" charset="0"/>
              </a:rPr>
              <a:t>xml"</a:t>
            </a:r>
            <a:r>
              <a:rPr lang="en-US" sz="1200" dirty="0">
                <a:latin typeface="Verdana" pitchFamily="34" charset="0"/>
              </a:rPr>
              <a:t>);</a:t>
            </a:r>
          </a:p>
          <a:p>
            <a:endParaRPr lang="en-US" sz="1200" dirty="0">
              <a:latin typeface="Verdana" pitchFamily="34" charset="0"/>
            </a:endParaRPr>
          </a:p>
          <a:p>
            <a:r>
              <a:rPr lang="en-US" sz="1200" dirty="0">
                <a:latin typeface="Verdana" pitchFamily="34" charset="0"/>
              </a:rPr>
              <a:t>                </a:t>
            </a:r>
            <a:r>
              <a:rPr lang="en-US" sz="1200" dirty="0">
                <a:solidFill>
                  <a:srgbClr val="3366FF"/>
                </a:solidFill>
                <a:latin typeface="Verdana" pitchFamily="34" charset="0"/>
              </a:rPr>
              <a:t>if</a:t>
            </a:r>
            <a:r>
              <a:rPr lang="en-US" sz="1200" dirty="0">
                <a:latin typeface="Verdana" pitchFamily="34" charset="0"/>
              </a:rPr>
              <a:t> (value == </a:t>
            </a:r>
            <a:r>
              <a:rPr lang="en-US" sz="1200" dirty="0">
                <a:solidFill>
                  <a:srgbClr val="3366FF"/>
                </a:solidFill>
                <a:latin typeface="Verdana" pitchFamily="34" charset="0"/>
              </a:rPr>
              <a:t>null</a:t>
            </a:r>
            <a:r>
              <a:rPr lang="en-US" sz="1200" dirty="0" smtClean="0">
                <a:latin typeface="Verdana" pitchFamily="34" charset="0"/>
              </a:rPr>
              <a:t>) {</a:t>
            </a:r>
            <a:endParaRPr lang="en-US" sz="1200" dirty="0">
              <a:latin typeface="Verdana" pitchFamily="34" charset="0"/>
            </a:endParaRPr>
          </a:p>
          <a:p>
            <a:r>
              <a:rPr lang="en-US" sz="1200" dirty="0">
                <a:latin typeface="Verdana" pitchFamily="34" charset="0"/>
              </a:rPr>
              <a:t>                    </a:t>
            </a:r>
            <a:r>
              <a:rPr lang="en-US" sz="1200" dirty="0">
                <a:solidFill>
                  <a:srgbClr val="3366FF"/>
                </a:solidFill>
                <a:latin typeface="Verdana" pitchFamily="34" charset="0"/>
              </a:rPr>
              <a:t>return</a:t>
            </a: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Verdana" pitchFamily="34" charset="0"/>
              </a:rPr>
              <a:t>"</a:t>
            </a:r>
            <a:r>
              <a:rPr lang="en-US" sz="1200" dirty="0" smtClean="0">
                <a:solidFill>
                  <a:srgbClr val="FF0000"/>
                </a:solidFill>
                <a:latin typeface="Verdana" pitchFamily="34" charset="0"/>
              </a:rPr>
              <a:t>&lt;echo&gt;</a:t>
            </a:r>
            <a:r>
              <a:rPr lang="en-US" sz="1200" dirty="0">
                <a:solidFill>
                  <a:srgbClr val="FF0000"/>
                </a:solidFill>
                <a:latin typeface="Verdana" pitchFamily="34" charset="0"/>
              </a:rPr>
              <a:t>&lt;error&gt;no value specified&lt;/error&gt;&lt;</a:t>
            </a:r>
            <a:r>
              <a:rPr lang="en-US" sz="1200" dirty="0" smtClean="0">
                <a:solidFill>
                  <a:srgbClr val="FF0000"/>
                </a:solidFill>
                <a:latin typeface="Verdana" pitchFamily="34" charset="0"/>
              </a:rPr>
              <a:t>/echo&gt;</a:t>
            </a:r>
            <a:r>
              <a:rPr lang="en-US" sz="1200" dirty="0">
                <a:solidFill>
                  <a:srgbClr val="FF0000"/>
                </a:solidFill>
                <a:latin typeface="Verdana" pitchFamily="34" charset="0"/>
              </a:rPr>
              <a:t>"</a:t>
            </a:r>
            <a:r>
              <a:rPr lang="en-US" sz="1200" dirty="0">
                <a:latin typeface="Verdana" pitchFamily="34" charset="0"/>
              </a:rPr>
              <a:t>;</a:t>
            </a:r>
          </a:p>
          <a:p>
            <a:r>
              <a:rPr lang="en-US" sz="1200" dirty="0">
                <a:latin typeface="Verdana" pitchFamily="34" charset="0"/>
              </a:rPr>
              <a:t>                }</a:t>
            </a:r>
          </a:p>
          <a:p>
            <a:r>
              <a:rPr lang="en-US" sz="1200" dirty="0">
                <a:latin typeface="Verdana" pitchFamily="34" charset="0"/>
              </a:rPr>
              <a:t>                </a:t>
            </a:r>
            <a:r>
              <a:rPr lang="en-US" sz="1200" dirty="0" smtClean="0">
                <a:solidFill>
                  <a:srgbClr val="3366FF"/>
                </a:solidFill>
                <a:latin typeface="Verdana" pitchFamily="34" charset="0"/>
              </a:rPr>
              <a:t>else</a:t>
            </a:r>
            <a:r>
              <a:rPr lang="en-US" sz="1200" dirty="0" smtClean="0">
                <a:latin typeface="Verdana" pitchFamily="34" charset="0"/>
              </a:rPr>
              <a:t> {</a:t>
            </a:r>
            <a:endParaRPr lang="en-US" sz="1200" dirty="0">
              <a:latin typeface="Verdana" pitchFamily="34" charset="0"/>
            </a:endParaRPr>
          </a:p>
          <a:p>
            <a:r>
              <a:rPr lang="en-US" sz="1200" dirty="0">
                <a:latin typeface="Verdana" pitchFamily="34" charset="0"/>
              </a:rPr>
              <a:t>                    </a:t>
            </a:r>
            <a:r>
              <a:rPr lang="en-US" sz="1200" dirty="0">
                <a:solidFill>
                  <a:srgbClr val="3366FF"/>
                </a:solidFill>
                <a:latin typeface="Verdana" pitchFamily="34" charset="0"/>
              </a:rPr>
              <a:t>return</a:t>
            </a: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</a:rPr>
              <a:t>String.format</a:t>
            </a:r>
            <a:r>
              <a:rPr lang="en-US" sz="1200" dirty="0">
                <a:latin typeface="Verdana" pitchFamily="34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Verdana" pitchFamily="34" charset="0"/>
              </a:rPr>
              <a:t>"</a:t>
            </a:r>
            <a:r>
              <a:rPr lang="en-US" sz="1200" dirty="0" smtClean="0">
                <a:solidFill>
                  <a:srgbClr val="FF0000"/>
                </a:solidFill>
                <a:latin typeface="Verdana" pitchFamily="34" charset="0"/>
              </a:rPr>
              <a:t>&lt;echo&gt;</a:t>
            </a:r>
            <a:r>
              <a:rPr lang="en-US" sz="1200" dirty="0">
                <a:solidFill>
                  <a:srgbClr val="FF0000"/>
                </a:solidFill>
                <a:latin typeface="Verdana" pitchFamily="34" charset="0"/>
              </a:rPr>
              <a:t>&lt;value&gt;%s&lt;/value&gt;&lt;</a:t>
            </a:r>
            <a:r>
              <a:rPr lang="en-US" sz="1200" dirty="0" smtClean="0">
                <a:solidFill>
                  <a:srgbClr val="FF0000"/>
                </a:solidFill>
                <a:latin typeface="Verdana" pitchFamily="34" charset="0"/>
              </a:rPr>
              <a:t>/echo&gt;</a:t>
            </a:r>
            <a:r>
              <a:rPr lang="en-US" sz="1200" dirty="0">
                <a:solidFill>
                  <a:srgbClr val="FF0000"/>
                </a:solidFill>
                <a:latin typeface="Verdana" pitchFamily="34" charset="0"/>
              </a:rPr>
              <a:t>"</a:t>
            </a:r>
            <a:r>
              <a:rPr lang="en-US" sz="1200" dirty="0">
                <a:latin typeface="Verdana" pitchFamily="34" charset="0"/>
              </a:rPr>
              <a:t>, value);</a:t>
            </a:r>
          </a:p>
          <a:p>
            <a:r>
              <a:rPr lang="en-US" sz="1200" dirty="0">
                <a:latin typeface="Verdana" pitchFamily="34" charset="0"/>
              </a:rPr>
              <a:t>                }</a:t>
            </a:r>
          </a:p>
          <a:p>
            <a:r>
              <a:rPr lang="en-US" sz="1200" dirty="0">
                <a:latin typeface="Verdana" pitchFamily="34" charset="0"/>
              </a:rPr>
              <a:t>            }</a:t>
            </a:r>
          </a:p>
          <a:p>
            <a:r>
              <a:rPr lang="en-US" sz="1200" dirty="0">
                <a:latin typeface="Verdana" pitchFamily="34" charset="0"/>
              </a:rPr>
              <a:t>        })</a:t>
            </a:r>
          </a:p>
          <a:p>
            <a:r>
              <a:rPr lang="en-US" sz="1200" dirty="0">
                <a:latin typeface="Verdana" pitchFamily="34" charset="0"/>
              </a:rPr>
              <a:t>        .method(</a:t>
            </a:r>
            <a:r>
              <a:rPr lang="en-US" sz="1200" dirty="0" err="1">
                <a:solidFill>
                  <a:srgbClr val="000090"/>
                </a:solidFill>
                <a:latin typeface="Verdana" pitchFamily="34" charset="0"/>
              </a:rPr>
              <a:t>HttpMethod.GET</a:t>
            </a:r>
            <a:r>
              <a:rPr lang="en-US" sz="1200" dirty="0">
                <a:latin typeface="Verdana" pitchFamily="34" charset="0"/>
              </a:rPr>
              <a:t>)</a:t>
            </a:r>
          </a:p>
          <a:p>
            <a:r>
              <a:rPr lang="en-US" sz="1200" dirty="0">
                <a:latin typeface="Verdana" pitchFamily="34" charset="0"/>
              </a:rPr>
              <a:t>        .</a:t>
            </a:r>
            <a:r>
              <a:rPr lang="en-US" sz="1200" dirty="0" err="1">
                <a:latin typeface="Verdana" pitchFamily="34" charset="0"/>
              </a:rPr>
              <a:t>noSerialization</a:t>
            </a:r>
            <a:r>
              <a:rPr lang="en-US" sz="1200" dirty="0">
                <a:latin typeface="Verdana" pitchFamily="34" charset="0"/>
              </a:rPr>
              <a:t>();</a:t>
            </a:r>
          </a:p>
          <a:p>
            <a:endParaRPr lang="en-US" sz="1200" dirty="0">
              <a:latin typeface="Verdana" pitchFamily="34" charset="0"/>
            </a:endParaRPr>
          </a:p>
          <a:p>
            <a:r>
              <a:rPr lang="en-US" sz="1200" dirty="0">
                <a:latin typeface="Verdana" pitchFamily="34" charset="0"/>
              </a:rPr>
              <a:t>        </a:t>
            </a:r>
            <a:r>
              <a:rPr lang="en-US" sz="1200" dirty="0" err="1">
                <a:latin typeface="Verdana" pitchFamily="34" charset="0"/>
              </a:rPr>
              <a:t>server.bind</a:t>
            </a:r>
            <a:r>
              <a:rPr lang="en-US" sz="1200" dirty="0">
                <a:latin typeface="Verdana" pitchFamily="34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Verdana" pitchFamily="34" charset="0"/>
              </a:rPr>
              <a:t>8000</a:t>
            </a:r>
            <a:r>
              <a:rPr lang="en-US" sz="1200" dirty="0">
                <a:latin typeface="Verdana" pitchFamily="34" charset="0"/>
              </a:rPr>
              <a:t>);</a:t>
            </a:r>
          </a:p>
          <a:p>
            <a:r>
              <a:rPr lang="en-US" sz="1200" dirty="0">
                <a:latin typeface="Verdana" pitchFamily="34" charset="0"/>
              </a:rPr>
              <a:t>        </a:t>
            </a:r>
            <a:r>
              <a:rPr lang="en-US" sz="1200" dirty="0" err="1">
                <a:latin typeface="Verdana" pitchFamily="34" charset="0"/>
              </a:rPr>
              <a:t>server.awaitShutdown</a:t>
            </a:r>
            <a:r>
              <a:rPr lang="en-US" sz="1200" dirty="0">
                <a:latin typeface="Verdana" pitchFamily="34" charset="0"/>
              </a:rPr>
              <a:t>();</a:t>
            </a:r>
          </a:p>
          <a:p>
            <a:r>
              <a:rPr lang="en-US" sz="1200" dirty="0">
                <a:latin typeface="Verdana" pitchFamily="34" charset="0"/>
              </a:rPr>
              <a:t>    </a:t>
            </a:r>
            <a:r>
              <a:rPr lang="en-US" sz="1200" dirty="0" smtClean="0">
                <a:latin typeface="Verdana" pitchFamily="34" charset="0"/>
              </a:rPr>
              <a:t>}</a:t>
            </a:r>
          </a:p>
          <a:p>
            <a:r>
              <a:rPr lang="en-US" sz="1200" dirty="0" smtClean="0">
                <a:latin typeface="Verdana" pitchFamily="34" charset="0"/>
              </a:rPr>
              <a:t>}</a:t>
            </a: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7283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1" y="893028"/>
            <a:ext cx="4064000" cy="5760720"/>
          </a:xfrm>
          <a:prstGeom prst="rect">
            <a:avLst/>
          </a:prstGeom>
        </p:spPr>
      </p:pic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4" r:link="rId5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7433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50167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Our Project: Blogging Service Suite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Possibly overdone, but easily understood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New technology stack hard enough</a:t>
            </a:r>
          </a:p>
          <a:p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3 domain objects: Blog, Entry, Comment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CRUD in </a:t>
            </a:r>
            <a:r>
              <a:rPr lang="en-US" sz="2000" dirty="0" err="1" smtClean="0">
                <a:latin typeface="Verdana" pitchFamily="34" charset="0"/>
              </a:rPr>
              <a:t>MongoDB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Domain validation (“</a:t>
            </a:r>
            <a:r>
              <a:rPr lang="en-US" sz="2000" dirty="0" err="1" smtClean="0">
                <a:latin typeface="Verdana" pitchFamily="34" charset="0"/>
              </a:rPr>
              <a:t>requiredness</a:t>
            </a:r>
            <a:r>
              <a:rPr lang="en-US" sz="2000" dirty="0" smtClean="0">
                <a:latin typeface="Verdana" pitchFamily="34" charset="0"/>
              </a:rPr>
              <a:t>”)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Error handling (proper HTTP statuses)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C</a:t>
            </a:r>
            <a:r>
              <a:rPr lang="en-US" sz="2000" dirty="0" smtClean="0">
                <a:latin typeface="Verdana" pitchFamily="34" charset="0"/>
              </a:rPr>
              <a:t>aching support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Location header on create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Pagination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Sorting &amp; filtering</a:t>
            </a:r>
          </a:p>
          <a:p>
            <a:endParaRPr lang="en-US" sz="2000" dirty="0">
              <a:latin typeface="Verdana" pitchFamily="34" charset="0"/>
            </a:endParaRPr>
          </a:p>
          <a:p>
            <a:r>
              <a:rPr lang="en-US" sz="2000" b="1" dirty="0" smtClean="0">
                <a:latin typeface="Verdana" pitchFamily="34" charset="0"/>
              </a:rPr>
              <a:t>Maybe Even: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Relational Links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Asynchronous cascade-delete</a:t>
            </a: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684" y="3775987"/>
            <a:ext cx="3846495" cy="220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31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42780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Starting the Project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Working Example Code at: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>
                <a:latin typeface="Verdana" pitchFamily="34" charset="0"/>
                <a:hlinkClick r:id="rId3"/>
              </a:rPr>
              <a:t>https://github.com/tfredrich/PTS-2012-Blogging</a:t>
            </a:r>
            <a:endParaRPr lang="en-US" sz="1600" dirty="0">
              <a:latin typeface="Verdana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1600" dirty="0">
                <a:latin typeface="Verdana" pitchFamily="34" charset="0"/>
              </a:rPr>
              <a:t>Zip file: </a:t>
            </a:r>
            <a:r>
              <a:rPr lang="en-US" sz="1600" dirty="0">
                <a:latin typeface="Verdana" pitchFamily="34" charset="0"/>
                <a:hlinkClick r:id="rId4"/>
              </a:rPr>
              <a:t>https://github.com/tfredrich/PTS-2012-Blogging/downloads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Verdana" pitchFamily="34" charset="0"/>
              </a:rPr>
              <a:t>Normally:</a:t>
            </a:r>
            <a:r>
              <a:rPr lang="en-US" sz="2000" dirty="0" smtClean="0">
                <a:latin typeface="Verdana" pitchFamily="34" charset="0"/>
              </a:rPr>
              <a:t> Download the Scaffolding Project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>
                <a:latin typeface="Verdana" pitchFamily="34" charset="0"/>
                <a:hlinkClick r:id="rId5"/>
              </a:rPr>
              <a:t>https://github.com/RestExpress/RestExpress-Scaffold/</a:t>
            </a:r>
            <a:r>
              <a:rPr lang="en-US" sz="1600" dirty="0" smtClean="0">
                <a:latin typeface="Verdana" pitchFamily="34" charset="0"/>
                <a:hlinkClick r:id="rId5"/>
              </a:rPr>
              <a:t>downloads</a:t>
            </a:r>
            <a:endParaRPr lang="en-US" sz="2000" dirty="0" smtClean="0">
              <a:latin typeface="Verdana" pitchFamily="34" charset="0"/>
            </a:endParaRPr>
          </a:p>
          <a:p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Unzip the file into a directory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Rename the ‘</a:t>
            </a:r>
            <a:r>
              <a:rPr lang="en-US" sz="2000" dirty="0" err="1" smtClean="0">
                <a:latin typeface="Verdana" pitchFamily="34" charset="0"/>
              </a:rPr>
              <a:t>kickstart</a:t>
            </a:r>
            <a:r>
              <a:rPr lang="en-US" sz="2000" dirty="0" smtClean="0">
                <a:latin typeface="Verdana" pitchFamily="34" charset="0"/>
              </a:rPr>
              <a:t>’ directory, if desired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Import into Eclipse IDE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Install and run </a:t>
            </a:r>
            <a:r>
              <a:rPr lang="en-US" sz="2000" dirty="0" err="1" smtClean="0">
                <a:latin typeface="Verdana" pitchFamily="34" charset="0"/>
              </a:rPr>
              <a:t>MongoDB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‘ant run’ in console (or run as Java App in Eclipse IDE)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6"/>
              </a:rPr>
              <a:t>http://localhost:8081/routes/metadata.json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  <a:hlinkClick r:id="rId7"/>
              </a:rPr>
              <a:t>http://localhost:8081/routes/</a:t>
            </a:r>
            <a:r>
              <a:rPr lang="en-US" sz="2000" dirty="0" smtClean="0">
                <a:latin typeface="Verdana" pitchFamily="34" charset="0"/>
                <a:hlinkClick r:id="rId7"/>
              </a:rPr>
              <a:t>metadata.xml</a:t>
            </a:r>
            <a:endParaRPr lang="en-US" sz="2000" dirty="0" smtClean="0">
              <a:latin typeface="Verdana" pitchFamily="34" charset="0"/>
            </a:endParaRP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8" r:link="rId9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6608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47089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Your response should look something like this:</a:t>
            </a:r>
          </a:p>
          <a:p>
            <a:r>
              <a:rPr lang="en-US" sz="1400" i="1" dirty="0">
                <a:latin typeface="Verdana" pitchFamily="34" charset="0"/>
              </a:rPr>
              <a:t>curl -</a:t>
            </a:r>
            <a:r>
              <a:rPr lang="en-US" sz="1400" i="1" dirty="0" err="1">
                <a:latin typeface="Verdana" pitchFamily="34" charset="0"/>
              </a:rPr>
              <a:t>i</a:t>
            </a:r>
            <a:r>
              <a:rPr lang="en-US" sz="1400" i="1" dirty="0">
                <a:latin typeface="Verdana" pitchFamily="34" charset="0"/>
              </a:rPr>
              <a:t> localhost:8081/routes/</a:t>
            </a:r>
            <a:r>
              <a:rPr lang="en-US" sz="1400" i="1" dirty="0" smtClean="0">
                <a:latin typeface="Verdana" pitchFamily="34" charset="0"/>
              </a:rPr>
              <a:t>metadata</a:t>
            </a:r>
          </a:p>
          <a:p>
            <a:endParaRPr lang="en-US" sz="1400" dirty="0">
              <a:latin typeface="Verdana" pitchFamily="34" charset="0"/>
            </a:endParaRPr>
          </a:p>
          <a:p>
            <a:r>
              <a:rPr lang="en-US" sz="1400" dirty="0" smtClean="0">
                <a:latin typeface="Verdana" pitchFamily="34" charset="0"/>
              </a:rPr>
              <a:t>HTTP</a:t>
            </a:r>
            <a:r>
              <a:rPr lang="en-US" sz="1400" dirty="0">
                <a:latin typeface="Verdana" pitchFamily="34" charset="0"/>
              </a:rPr>
              <a:t>/1.1 200 OK</a:t>
            </a:r>
          </a:p>
          <a:p>
            <a:r>
              <a:rPr lang="en-US" sz="1400" dirty="0">
                <a:latin typeface="Verdana" pitchFamily="34" charset="0"/>
              </a:rPr>
              <a:t>Content-Type: application/</a:t>
            </a:r>
            <a:r>
              <a:rPr lang="en-US" sz="1400" dirty="0" err="1">
                <a:latin typeface="Verdana" pitchFamily="34" charset="0"/>
              </a:rPr>
              <a:t>json</a:t>
            </a:r>
            <a:r>
              <a:rPr lang="en-US" sz="1400" dirty="0">
                <a:latin typeface="Verdana" pitchFamily="34" charset="0"/>
              </a:rPr>
              <a:t>; charset=UTF-8</a:t>
            </a:r>
          </a:p>
          <a:p>
            <a:r>
              <a:rPr lang="en-US" sz="1400" dirty="0">
                <a:latin typeface="Verdana" pitchFamily="34" charset="0"/>
              </a:rPr>
              <a:t>Content-Length: 927</a:t>
            </a:r>
          </a:p>
          <a:p>
            <a:endParaRPr lang="en-US" sz="1400" dirty="0">
              <a:latin typeface="Verdana" pitchFamily="34" charset="0"/>
            </a:endParaRPr>
          </a:p>
          <a:p>
            <a:r>
              <a:rPr lang="en-US" sz="1400" dirty="0" smtClean="0">
                <a:latin typeface="Verdana" pitchFamily="34" charset="0"/>
              </a:rPr>
              <a:t>{"name":</a:t>
            </a:r>
            <a:r>
              <a:rPr lang="en-US" sz="1400" b="1" dirty="0" smtClean="0">
                <a:latin typeface="Verdana" pitchFamily="34" charset="0"/>
              </a:rPr>
              <a:t>"</a:t>
            </a:r>
            <a:r>
              <a:rPr lang="en-US" sz="1400" b="1" dirty="0" err="1" smtClean="0">
                <a:latin typeface="Verdana" pitchFamily="34" charset="0"/>
              </a:rPr>
              <a:t>RESTful</a:t>
            </a:r>
            <a:r>
              <a:rPr lang="en-US" sz="1400" b="1" dirty="0" smtClean="0">
                <a:latin typeface="Verdana" pitchFamily="34" charset="0"/>
              </a:rPr>
              <a:t> Kickstart"</a:t>
            </a:r>
            <a:r>
              <a:rPr lang="en-US" sz="1400" dirty="0" smtClean="0">
                <a:latin typeface="Verdana" pitchFamily="34" charset="0"/>
              </a:rPr>
              <a:t>,"port":</a:t>
            </a:r>
            <a:r>
              <a:rPr lang="en-US" sz="1400" b="1" dirty="0" smtClean="0">
                <a:latin typeface="Verdana" pitchFamily="34" charset="0"/>
              </a:rPr>
              <a:t>8081</a:t>
            </a:r>
            <a:r>
              <a:rPr lang="en-US" sz="1400" dirty="0" smtClean="0">
                <a:latin typeface="Verdana" pitchFamily="34" charset="0"/>
              </a:rPr>
              <a:t>,"supportedFormats":["</a:t>
            </a:r>
            <a:r>
              <a:rPr lang="en-US" sz="1400" dirty="0" err="1" smtClean="0">
                <a:latin typeface="Verdana" pitchFamily="34" charset="0"/>
              </a:rPr>
              <a:t>json</a:t>
            </a:r>
            <a:r>
              <a:rPr lang="en-US" sz="1400" dirty="0" smtClean="0">
                <a:latin typeface="Verdana" pitchFamily="34" charset="0"/>
              </a:rPr>
              <a:t>","xml"],"</a:t>
            </a:r>
            <a:r>
              <a:rPr lang="en-US" sz="1400" dirty="0" err="1" smtClean="0">
                <a:latin typeface="Verdana" pitchFamily="34" charset="0"/>
              </a:rPr>
              <a:t>defaultFormat</a:t>
            </a:r>
            <a:r>
              <a:rPr lang="en-US" sz="1400" dirty="0" smtClean="0">
                <a:latin typeface="Verdana" pitchFamily="34" charset="0"/>
              </a:rPr>
              <a:t>":"</a:t>
            </a:r>
            <a:r>
              <a:rPr lang="en-US" sz="1400" dirty="0" err="1" smtClean="0">
                <a:latin typeface="Verdana" pitchFamily="34" charset="0"/>
              </a:rPr>
              <a:t>json</a:t>
            </a:r>
            <a:r>
              <a:rPr lang="en-US" sz="1400" dirty="0" smtClean="0">
                <a:latin typeface="Verdana" pitchFamily="34" charset="0"/>
              </a:rPr>
              <a:t>","routes":[{"</a:t>
            </a:r>
            <a:r>
              <a:rPr lang="en-US" sz="1400" dirty="0" err="1" smtClean="0">
                <a:latin typeface="Verdana" pitchFamily="34" charset="0"/>
              </a:rPr>
              <a:t>uri</a:t>
            </a:r>
            <a:r>
              <a:rPr lang="en-US" sz="1400" dirty="0" smtClean="0">
                <a:latin typeface="Verdana" pitchFamily="34" charset="0"/>
              </a:rPr>
              <a:t>":{"pattern":</a:t>
            </a:r>
            <a:r>
              <a:rPr lang="en-US" sz="1400" b="1" dirty="0" smtClean="0">
                <a:latin typeface="Verdana" pitchFamily="34" charset="0"/>
              </a:rPr>
              <a:t>"/orders.{format}"</a:t>
            </a:r>
            <a:r>
              <a:rPr lang="en-US" sz="1400" dirty="0" smtClean="0">
                <a:latin typeface="Verdana" pitchFamily="34" charset="0"/>
              </a:rPr>
              <a:t>,"parameters":["format"]},"</a:t>
            </a:r>
            <a:r>
              <a:rPr lang="en-US" sz="1400" dirty="0" err="1" smtClean="0">
                <a:latin typeface="Verdana" pitchFamily="34" charset="0"/>
              </a:rPr>
              <a:t>defaultFormat</a:t>
            </a:r>
            <a:r>
              <a:rPr lang="en-US" sz="1400" dirty="0" smtClean="0">
                <a:latin typeface="Verdana" pitchFamily="34" charset="0"/>
              </a:rPr>
              <a:t>":"</a:t>
            </a:r>
            <a:r>
              <a:rPr lang="en-US" sz="1400" dirty="0" err="1" smtClean="0">
                <a:latin typeface="Verdana" pitchFamily="34" charset="0"/>
              </a:rPr>
              <a:t>json</a:t>
            </a:r>
            <a:r>
              <a:rPr lang="en-US" sz="1400" dirty="0" smtClean="0">
                <a:latin typeface="Verdana" pitchFamily="34" charset="0"/>
              </a:rPr>
              <a:t>","methods":["POST","GET"],"</a:t>
            </a:r>
            <a:r>
              <a:rPr lang="en-US" sz="1400" dirty="0" err="1" smtClean="0">
                <a:latin typeface="Verdana" pitchFamily="34" charset="0"/>
              </a:rPr>
              <a:t>isSerialized</a:t>
            </a:r>
            <a:r>
              <a:rPr lang="en-US" sz="1400" dirty="0" smtClean="0">
                <a:latin typeface="Verdana" pitchFamily="34" charset="0"/>
              </a:rPr>
              <a:t>":true},{"name":"</a:t>
            </a:r>
            <a:r>
              <a:rPr lang="en-US" sz="1400" dirty="0" err="1" smtClean="0">
                <a:latin typeface="Verdana" pitchFamily="34" charset="0"/>
              </a:rPr>
              <a:t>KickstartOrderUri</a:t>
            </a:r>
            <a:r>
              <a:rPr lang="en-US" sz="1400" dirty="0" smtClean="0">
                <a:latin typeface="Verdana" pitchFamily="34" charset="0"/>
              </a:rPr>
              <a:t>","</a:t>
            </a:r>
            <a:r>
              <a:rPr lang="en-US" sz="1400" dirty="0" err="1" smtClean="0">
                <a:latin typeface="Verdana" pitchFamily="34" charset="0"/>
              </a:rPr>
              <a:t>uri</a:t>
            </a:r>
            <a:r>
              <a:rPr lang="en-US" sz="1400" dirty="0" smtClean="0">
                <a:latin typeface="Verdana" pitchFamily="34" charset="0"/>
              </a:rPr>
              <a:t>":{"pattern":</a:t>
            </a:r>
            <a:r>
              <a:rPr lang="en-US" sz="1400" b="1" dirty="0" smtClean="0">
                <a:latin typeface="Verdana" pitchFamily="34" charset="0"/>
              </a:rPr>
              <a:t>"/orders/{</a:t>
            </a:r>
            <a:r>
              <a:rPr lang="en-US" sz="1400" b="1" dirty="0" err="1" smtClean="0">
                <a:latin typeface="Verdana" pitchFamily="34" charset="0"/>
              </a:rPr>
              <a:t>orderId</a:t>
            </a:r>
            <a:r>
              <a:rPr lang="en-US" sz="1400" b="1" dirty="0" smtClean="0">
                <a:latin typeface="Verdana" pitchFamily="34" charset="0"/>
              </a:rPr>
              <a:t>}.{format}"</a:t>
            </a:r>
            <a:r>
              <a:rPr lang="en-US" sz="1400" dirty="0" smtClean="0">
                <a:latin typeface="Verdana" pitchFamily="34" charset="0"/>
              </a:rPr>
              <a:t>,"parameters":["</a:t>
            </a:r>
            <a:r>
              <a:rPr lang="en-US" sz="1400" dirty="0" err="1" smtClean="0">
                <a:latin typeface="Verdana" pitchFamily="34" charset="0"/>
              </a:rPr>
              <a:t>orderId</a:t>
            </a:r>
            <a:r>
              <a:rPr lang="en-US" sz="1400" dirty="0" smtClean="0">
                <a:latin typeface="Verdana" pitchFamily="34" charset="0"/>
              </a:rPr>
              <a:t>","format"]},"</a:t>
            </a:r>
            <a:r>
              <a:rPr lang="en-US" sz="1400" dirty="0" err="1" smtClean="0">
                <a:latin typeface="Verdana" pitchFamily="34" charset="0"/>
              </a:rPr>
              <a:t>defaultFormat</a:t>
            </a:r>
            <a:r>
              <a:rPr lang="en-US" sz="1400" dirty="0" smtClean="0">
                <a:latin typeface="Verdana" pitchFamily="34" charset="0"/>
              </a:rPr>
              <a:t>":"</a:t>
            </a:r>
            <a:r>
              <a:rPr lang="en-US" sz="1400" dirty="0" err="1" smtClean="0">
                <a:latin typeface="Verdana" pitchFamily="34" charset="0"/>
              </a:rPr>
              <a:t>json</a:t>
            </a:r>
            <a:r>
              <a:rPr lang="en-US" sz="1400" dirty="0" smtClean="0">
                <a:latin typeface="Verdana" pitchFamily="34" charset="0"/>
              </a:rPr>
              <a:t>","methods":["GET","PUT","DELETE"],"</a:t>
            </a:r>
            <a:r>
              <a:rPr lang="en-US" sz="1400" dirty="0" err="1" smtClean="0">
                <a:latin typeface="Verdana" pitchFamily="34" charset="0"/>
              </a:rPr>
              <a:t>isSerialized</a:t>
            </a:r>
            <a:r>
              <a:rPr lang="en-US" sz="1400" dirty="0" smtClean="0">
                <a:latin typeface="Verdana" pitchFamily="34" charset="0"/>
              </a:rPr>
              <a:t>":true},{"name":"</a:t>
            </a:r>
            <a:r>
              <a:rPr lang="en-US" sz="1400" dirty="0" err="1" smtClean="0">
                <a:latin typeface="Verdana" pitchFamily="34" charset="0"/>
              </a:rPr>
              <a:t>allRoutesMetadata</a:t>
            </a:r>
            <a:r>
              <a:rPr lang="en-US" sz="1400" dirty="0" smtClean="0">
                <a:latin typeface="Verdana" pitchFamily="34" charset="0"/>
              </a:rPr>
              <a:t>","</a:t>
            </a:r>
            <a:r>
              <a:rPr lang="en-US" sz="1400" dirty="0" err="1" smtClean="0">
                <a:latin typeface="Verdana" pitchFamily="34" charset="0"/>
              </a:rPr>
              <a:t>uri</a:t>
            </a:r>
            <a:r>
              <a:rPr lang="en-US" sz="1400" dirty="0" smtClean="0">
                <a:latin typeface="Verdana" pitchFamily="34" charset="0"/>
              </a:rPr>
              <a:t>":{"pattern":</a:t>
            </a:r>
            <a:r>
              <a:rPr lang="en-US" sz="1400" b="1" dirty="0" smtClean="0">
                <a:latin typeface="Verdana" pitchFamily="34" charset="0"/>
              </a:rPr>
              <a:t>"/routes/metadata.{format}"</a:t>
            </a:r>
            <a:r>
              <a:rPr lang="en-US" sz="1400" dirty="0" smtClean="0">
                <a:latin typeface="Verdana" pitchFamily="34" charset="0"/>
              </a:rPr>
              <a:t>,"parameters":["format"]},"</a:t>
            </a:r>
            <a:r>
              <a:rPr lang="en-US" sz="1400" dirty="0" err="1" smtClean="0">
                <a:latin typeface="Verdana" pitchFamily="34" charset="0"/>
              </a:rPr>
              <a:t>defaultFormat</a:t>
            </a:r>
            <a:r>
              <a:rPr lang="en-US" sz="1400" dirty="0" smtClean="0">
                <a:latin typeface="Verdana" pitchFamily="34" charset="0"/>
              </a:rPr>
              <a:t>":"</a:t>
            </a:r>
            <a:r>
              <a:rPr lang="en-US" sz="1400" dirty="0" err="1" smtClean="0">
                <a:latin typeface="Verdana" pitchFamily="34" charset="0"/>
              </a:rPr>
              <a:t>json</a:t>
            </a:r>
            <a:r>
              <a:rPr lang="en-US" sz="1400" dirty="0" smtClean="0">
                <a:latin typeface="Verdana" pitchFamily="34" charset="0"/>
              </a:rPr>
              <a:t>","methods":["GET"],"</a:t>
            </a:r>
            <a:r>
              <a:rPr lang="en-US" sz="1400" dirty="0" err="1" smtClean="0">
                <a:latin typeface="Verdana" pitchFamily="34" charset="0"/>
              </a:rPr>
              <a:t>isSerialized</a:t>
            </a:r>
            <a:r>
              <a:rPr lang="en-US" sz="1400" dirty="0" smtClean="0">
                <a:latin typeface="Verdana" pitchFamily="34" charset="0"/>
              </a:rPr>
              <a:t>":true},{"name":"</a:t>
            </a:r>
            <a:r>
              <a:rPr lang="en-US" sz="1400" dirty="0" err="1" smtClean="0">
                <a:latin typeface="Verdana" pitchFamily="34" charset="0"/>
              </a:rPr>
              <a:t>singleRouteMetadata</a:t>
            </a:r>
            <a:r>
              <a:rPr lang="en-US" sz="1400" dirty="0" smtClean="0">
                <a:latin typeface="Verdana" pitchFamily="34" charset="0"/>
              </a:rPr>
              <a:t>","</a:t>
            </a:r>
            <a:r>
              <a:rPr lang="en-US" sz="1400" dirty="0" err="1" smtClean="0">
                <a:latin typeface="Verdana" pitchFamily="34" charset="0"/>
              </a:rPr>
              <a:t>uri</a:t>
            </a:r>
            <a:r>
              <a:rPr lang="en-US" sz="1400" dirty="0" smtClean="0">
                <a:latin typeface="Verdana" pitchFamily="34" charset="0"/>
              </a:rPr>
              <a:t>":{"pattern":</a:t>
            </a:r>
            <a:r>
              <a:rPr lang="en-US" sz="1400" b="1" dirty="0" smtClean="0">
                <a:latin typeface="Verdana" pitchFamily="34" charset="0"/>
              </a:rPr>
              <a:t>"/routes/{</a:t>
            </a:r>
            <a:r>
              <a:rPr lang="en-US" sz="1400" b="1" dirty="0" err="1" smtClean="0">
                <a:latin typeface="Verdana" pitchFamily="34" charset="0"/>
              </a:rPr>
              <a:t>routeName</a:t>
            </a:r>
            <a:r>
              <a:rPr lang="en-US" sz="1400" b="1" dirty="0" smtClean="0">
                <a:latin typeface="Verdana" pitchFamily="34" charset="0"/>
              </a:rPr>
              <a:t>}/metadata.{format}"</a:t>
            </a:r>
            <a:r>
              <a:rPr lang="en-US" sz="1400" dirty="0" smtClean="0">
                <a:latin typeface="Verdana" pitchFamily="34" charset="0"/>
              </a:rPr>
              <a:t>,"parameters":["</a:t>
            </a:r>
            <a:r>
              <a:rPr lang="en-US" sz="1400" dirty="0" err="1" smtClean="0">
                <a:latin typeface="Verdana" pitchFamily="34" charset="0"/>
              </a:rPr>
              <a:t>routeName</a:t>
            </a:r>
            <a:r>
              <a:rPr lang="en-US" sz="1400" dirty="0" smtClean="0">
                <a:latin typeface="Verdana" pitchFamily="34" charset="0"/>
              </a:rPr>
              <a:t>","format"]},"</a:t>
            </a:r>
            <a:r>
              <a:rPr lang="en-US" sz="1400" dirty="0" err="1" smtClean="0">
                <a:latin typeface="Verdana" pitchFamily="34" charset="0"/>
              </a:rPr>
              <a:t>defaultFormat</a:t>
            </a:r>
            <a:r>
              <a:rPr lang="en-US" sz="1400" dirty="0" smtClean="0">
                <a:latin typeface="Verdana" pitchFamily="34" charset="0"/>
              </a:rPr>
              <a:t>":"</a:t>
            </a:r>
            <a:r>
              <a:rPr lang="en-US" sz="1400" dirty="0" err="1" smtClean="0">
                <a:latin typeface="Verdana" pitchFamily="34" charset="0"/>
              </a:rPr>
              <a:t>json</a:t>
            </a:r>
            <a:r>
              <a:rPr lang="en-US" sz="1400" dirty="0" smtClean="0">
                <a:latin typeface="Verdana" pitchFamily="34" charset="0"/>
              </a:rPr>
              <a:t>","methods":["GET"],"</a:t>
            </a:r>
            <a:r>
              <a:rPr lang="en-US" sz="1400" dirty="0" err="1" smtClean="0">
                <a:latin typeface="Verdana" pitchFamily="34" charset="0"/>
              </a:rPr>
              <a:t>isSerialized</a:t>
            </a:r>
            <a:r>
              <a:rPr lang="en-US" sz="1400" dirty="0" smtClean="0">
                <a:latin typeface="Verdana" pitchFamily="34" charset="0"/>
              </a:rPr>
              <a:t>":true},{"name":"</a:t>
            </a:r>
            <a:r>
              <a:rPr lang="en-US" sz="1400" dirty="0" err="1" smtClean="0">
                <a:latin typeface="Verdana" pitchFamily="34" charset="0"/>
              </a:rPr>
              <a:t>routesConsole</a:t>
            </a:r>
            <a:r>
              <a:rPr lang="en-US" sz="1400" dirty="0" smtClean="0">
                <a:latin typeface="Verdana" pitchFamily="34" charset="0"/>
              </a:rPr>
              <a:t>","</a:t>
            </a:r>
            <a:r>
              <a:rPr lang="en-US" sz="1400" dirty="0" err="1" smtClean="0">
                <a:latin typeface="Verdana" pitchFamily="34" charset="0"/>
              </a:rPr>
              <a:t>uri</a:t>
            </a:r>
            <a:r>
              <a:rPr lang="en-US" sz="1400" dirty="0" smtClean="0">
                <a:latin typeface="Verdana" pitchFamily="34" charset="0"/>
              </a:rPr>
              <a:t>":{"pattern":</a:t>
            </a:r>
            <a:r>
              <a:rPr lang="en-US" sz="1400" b="1" dirty="0" smtClean="0">
                <a:latin typeface="Verdana" pitchFamily="34" charset="0"/>
              </a:rPr>
              <a:t>"/routes/</a:t>
            </a:r>
            <a:r>
              <a:rPr lang="en-US" sz="1400" b="1" dirty="0" err="1" smtClean="0">
                <a:latin typeface="Verdana" pitchFamily="34" charset="0"/>
              </a:rPr>
              <a:t>console.html</a:t>
            </a:r>
            <a:r>
              <a:rPr lang="en-US" sz="1400" b="1" dirty="0" smtClean="0">
                <a:latin typeface="Verdana" pitchFamily="34" charset="0"/>
              </a:rPr>
              <a:t>"</a:t>
            </a:r>
            <a:r>
              <a:rPr lang="en-US" sz="1400" dirty="0" smtClean="0">
                <a:latin typeface="Verdana" pitchFamily="34" charset="0"/>
              </a:rPr>
              <a:t>},"</a:t>
            </a:r>
            <a:r>
              <a:rPr lang="en-US" sz="1400" dirty="0" err="1" smtClean="0">
                <a:latin typeface="Verdana" pitchFamily="34" charset="0"/>
              </a:rPr>
              <a:t>supportedFormats</a:t>
            </a:r>
            <a:r>
              <a:rPr lang="en-US" sz="1400" dirty="0" smtClean="0">
                <a:latin typeface="Verdana" pitchFamily="34" charset="0"/>
              </a:rPr>
              <a:t>":["html"],"</a:t>
            </a:r>
            <a:r>
              <a:rPr lang="en-US" sz="1400" dirty="0" err="1" smtClean="0">
                <a:latin typeface="Verdana" pitchFamily="34" charset="0"/>
              </a:rPr>
              <a:t>defaultFormat</a:t>
            </a:r>
            <a:r>
              <a:rPr lang="en-US" sz="1400" dirty="0" smtClean="0">
                <a:latin typeface="Verdana" pitchFamily="34" charset="0"/>
              </a:rPr>
              <a:t>":"</a:t>
            </a:r>
            <a:r>
              <a:rPr lang="en-US" sz="1400" dirty="0" err="1" smtClean="0">
                <a:latin typeface="Verdana" pitchFamily="34" charset="0"/>
              </a:rPr>
              <a:t>json</a:t>
            </a:r>
            <a:r>
              <a:rPr lang="en-US" sz="1400" dirty="0" smtClean="0">
                <a:latin typeface="Verdana" pitchFamily="34" charset="0"/>
              </a:rPr>
              <a:t>","methods":["GET"],"</a:t>
            </a:r>
            <a:r>
              <a:rPr lang="en-US" sz="1400" dirty="0" err="1" smtClean="0">
                <a:latin typeface="Verdana" pitchFamily="34" charset="0"/>
              </a:rPr>
              <a:t>isSerialized</a:t>
            </a:r>
            <a:r>
              <a:rPr lang="en-US" sz="1400" dirty="0" smtClean="0">
                <a:latin typeface="Verdana" pitchFamily="34" charset="0"/>
              </a:rPr>
              <a:t>":false}]}</a:t>
            </a:r>
            <a:endParaRPr lang="en-US" sz="1400" dirty="0">
              <a:latin typeface="Verdana" pitchFamily="34" charset="0"/>
            </a:endParaRP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4" r:link="rId5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719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513986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Or in XML:</a:t>
            </a:r>
          </a:p>
          <a:p>
            <a:r>
              <a:rPr lang="en-US" sz="1400" i="1" dirty="0">
                <a:latin typeface="Verdana" pitchFamily="34" charset="0"/>
              </a:rPr>
              <a:t>curl -</a:t>
            </a:r>
            <a:r>
              <a:rPr lang="en-US" sz="1400" i="1" dirty="0" err="1">
                <a:latin typeface="Verdana" pitchFamily="34" charset="0"/>
              </a:rPr>
              <a:t>i</a:t>
            </a:r>
            <a:r>
              <a:rPr lang="en-US" sz="1400" i="1" dirty="0">
                <a:latin typeface="Verdana" pitchFamily="34" charset="0"/>
              </a:rPr>
              <a:t> localhost:8081/routes/</a:t>
            </a:r>
            <a:r>
              <a:rPr lang="en-US" sz="1400" i="1" dirty="0" err="1" smtClean="0">
                <a:latin typeface="Verdana" pitchFamily="34" charset="0"/>
              </a:rPr>
              <a:t>metadata.xml</a:t>
            </a:r>
            <a:endParaRPr lang="en-US" sz="1400" i="1" dirty="0" smtClean="0">
              <a:latin typeface="Verdana" pitchFamily="34" charset="0"/>
            </a:endParaRPr>
          </a:p>
          <a:p>
            <a:endParaRPr lang="en-US" sz="1400" dirty="0" smtClean="0">
              <a:latin typeface="Verdana" pitchFamily="34" charset="0"/>
            </a:endParaRPr>
          </a:p>
          <a:p>
            <a:r>
              <a:rPr lang="en-US" sz="1400" dirty="0">
                <a:latin typeface="Verdana" pitchFamily="34" charset="0"/>
              </a:rPr>
              <a:t>HTTP/1.1 200 OK</a:t>
            </a:r>
          </a:p>
          <a:p>
            <a:r>
              <a:rPr lang="en-US" sz="1400" dirty="0">
                <a:latin typeface="Verdana" pitchFamily="34" charset="0"/>
              </a:rPr>
              <a:t>Content-Type: application/xml; charset=UTF-8</a:t>
            </a:r>
          </a:p>
          <a:p>
            <a:r>
              <a:rPr lang="en-US" sz="1400" dirty="0">
                <a:latin typeface="Verdana" pitchFamily="34" charset="0"/>
              </a:rPr>
              <a:t>Content-Length: 2161</a:t>
            </a:r>
          </a:p>
          <a:p>
            <a:endParaRPr lang="en-US" sz="1400" dirty="0">
              <a:latin typeface="Verdana" pitchFamily="34" charset="0"/>
            </a:endParaRPr>
          </a:p>
          <a:p>
            <a:r>
              <a:rPr lang="en-US" sz="1400" dirty="0">
                <a:latin typeface="Verdana" pitchFamily="34" charset="0"/>
              </a:rPr>
              <a:t>&lt;service&gt;</a:t>
            </a:r>
          </a:p>
          <a:p>
            <a:r>
              <a:rPr lang="en-US" sz="1400" dirty="0">
                <a:latin typeface="Verdana" pitchFamily="34" charset="0"/>
              </a:rPr>
              <a:t>  &lt;name&gt;</a:t>
            </a:r>
            <a:r>
              <a:rPr lang="en-US" sz="1400" dirty="0" err="1">
                <a:latin typeface="Verdana" pitchFamily="34" charset="0"/>
              </a:rPr>
              <a:t>RESTful</a:t>
            </a:r>
            <a:r>
              <a:rPr lang="en-US" sz="1400" dirty="0">
                <a:latin typeface="Verdana" pitchFamily="34" charset="0"/>
              </a:rPr>
              <a:t> </a:t>
            </a:r>
            <a:r>
              <a:rPr lang="en-US" sz="1400" dirty="0" err="1">
                <a:latin typeface="Verdana" pitchFamily="34" charset="0"/>
              </a:rPr>
              <a:t>Kickstart</a:t>
            </a:r>
            <a:r>
              <a:rPr lang="en-US" sz="1400" dirty="0">
                <a:latin typeface="Verdana" pitchFamily="34" charset="0"/>
              </a:rPr>
              <a:t>&lt;/name&gt;</a:t>
            </a:r>
          </a:p>
          <a:p>
            <a:r>
              <a:rPr lang="en-US" sz="1400" dirty="0">
                <a:latin typeface="Verdana" pitchFamily="34" charset="0"/>
              </a:rPr>
              <a:t>  &lt;port&gt;8081&lt;/port&gt;</a:t>
            </a:r>
          </a:p>
          <a:p>
            <a:r>
              <a:rPr lang="en-US" sz="1400" dirty="0">
                <a:latin typeface="Verdana" pitchFamily="34" charset="0"/>
              </a:rPr>
              <a:t>  &lt;</a:t>
            </a:r>
            <a:r>
              <a:rPr lang="en-US" sz="1400" dirty="0" err="1">
                <a:latin typeface="Verdana" pitchFamily="34" charset="0"/>
              </a:rPr>
              <a:t>supportedFormats</a:t>
            </a:r>
            <a:r>
              <a:rPr lang="en-US" sz="1400" dirty="0">
                <a:latin typeface="Verdana" pitchFamily="34" charset="0"/>
              </a:rPr>
              <a:t>&gt;</a:t>
            </a:r>
          </a:p>
          <a:p>
            <a:r>
              <a:rPr lang="en-US" sz="1400" dirty="0">
                <a:latin typeface="Verdana" pitchFamily="34" charset="0"/>
              </a:rPr>
              <a:t>    &lt;string&gt;</a:t>
            </a:r>
            <a:r>
              <a:rPr lang="en-US" sz="1400" dirty="0" err="1">
                <a:latin typeface="Verdana" pitchFamily="34" charset="0"/>
              </a:rPr>
              <a:t>json</a:t>
            </a:r>
            <a:r>
              <a:rPr lang="en-US" sz="1400" dirty="0">
                <a:latin typeface="Verdana" pitchFamily="34" charset="0"/>
              </a:rPr>
              <a:t>&lt;/string&gt;</a:t>
            </a:r>
          </a:p>
          <a:p>
            <a:r>
              <a:rPr lang="en-US" sz="1400" dirty="0">
                <a:latin typeface="Verdana" pitchFamily="34" charset="0"/>
              </a:rPr>
              <a:t>    &lt;string&gt;xml&lt;/string&gt;</a:t>
            </a:r>
          </a:p>
          <a:p>
            <a:r>
              <a:rPr lang="en-US" sz="1400" dirty="0">
                <a:latin typeface="Verdana" pitchFamily="34" charset="0"/>
              </a:rPr>
              <a:t>  &lt;/</a:t>
            </a:r>
            <a:r>
              <a:rPr lang="en-US" sz="1400" dirty="0" err="1">
                <a:latin typeface="Verdana" pitchFamily="34" charset="0"/>
              </a:rPr>
              <a:t>supportedFormats</a:t>
            </a:r>
            <a:r>
              <a:rPr lang="en-US" sz="1400" dirty="0">
                <a:latin typeface="Verdana" pitchFamily="34" charset="0"/>
              </a:rPr>
              <a:t>&gt;</a:t>
            </a:r>
          </a:p>
          <a:p>
            <a:r>
              <a:rPr lang="en-US" sz="1400" dirty="0">
                <a:latin typeface="Verdana" pitchFamily="34" charset="0"/>
              </a:rPr>
              <a:t>  &lt;</a:t>
            </a:r>
            <a:r>
              <a:rPr lang="en-US" sz="1400" dirty="0" err="1">
                <a:latin typeface="Verdana" pitchFamily="34" charset="0"/>
              </a:rPr>
              <a:t>defaultFormat</a:t>
            </a:r>
            <a:r>
              <a:rPr lang="en-US" sz="1400" dirty="0">
                <a:latin typeface="Verdana" pitchFamily="34" charset="0"/>
              </a:rPr>
              <a:t>&gt;</a:t>
            </a:r>
            <a:r>
              <a:rPr lang="en-US" sz="1400" dirty="0" err="1">
                <a:latin typeface="Verdana" pitchFamily="34" charset="0"/>
              </a:rPr>
              <a:t>json</a:t>
            </a:r>
            <a:r>
              <a:rPr lang="en-US" sz="1400" dirty="0">
                <a:latin typeface="Verdana" pitchFamily="34" charset="0"/>
              </a:rPr>
              <a:t>&lt;/</a:t>
            </a:r>
            <a:r>
              <a:rPr lang="en-US" sz="1400" dirty="0" err="1">
                <a:latin typeface="Verdana" pitchFamily="34" charset="0"/>
              </a:rPr>
              <a:t>defaultFormat</a:t>
            </a:r>
            <a:r>
              <a:rPr lang="en-US" sz="1400" dirty="0">
                <a:latin typeface="Verdana" pitchFamily="34" charset="0"/>
              </a:rPr>
              <a:t>&gt;</a:t>
            </a:r>
          </a:p>
          <a:p>
            <a:r>
              <a:rPr lang="en-US" sz="1400" dirty="0">
                <a:latin typeface="Verdana" pitchFamily="34" charset="0"/>
              </a:rPr>
              <a:t>  &lt;routes&gt;</a:t>
            </a:r>
          </a:p>
          <a:p>
            <a:r>
              <a:rPr lang="en-US" sz="1400" dirty="0">
                <a:latin typeface="Verdana" pitchFamily="34" charset="0"/>
              </a:rPr>
              <a:t>    &lt;route&gt;</a:t>
            </a:r>
          </a:p>
          <a:p>
            <a:r>
              <a:rPr lang="en-US" sz="1400" dirty="0">
                <a:latin typeface="Verdana" pitchFamily="34" charset="0"/>
              </a:rPr>
              <a:t>      &lt;</a:t>
            </a:r>
            <a:r>
              <a:rPr lang="en-US" sz="1400" dirty="0" err="1">
                <a:latin typeface="Verdana" pitchFamily="34" charset="0"/>
              </a:rPr>
              <a:t>uri</a:t>
            </a:r>
            <a:r>
              <a:rPr lang="en-US" sz="1400" dirty="0">
                <a:latin typeface="Verdana" pitchFamily="34" charset="0"/>
              </a:rPr>
              <a:t>&gt;</a:t>
            </a:r>
          </a:p>
          <a:p>
            <a:r>
              <a:rPr lang="en-US" sz="1400" dirty="0">
                <a:latin typeface="Verdana" pitchFamily="34" charset="0"/>
              </a:rPr>
              <a:t>        &lt;pattern&gt;/orders.{format}&lt;/pattern&gt;</a:t>
            </a:r>
          </a:p>
          <a:p>
            <a:r>
              <a:rPr lang="en-US" sz="1400" dirty="0">
                <a:latin typeface="Verdana" pitchFamily="34" charset="0"/>
              </a:rPr>
              <a:t>        &lt;parameters&gt;</a:t>
            </a:r>
          </a:p>
          <a:p>
            <a:r>
              <a:rPr lang="en-US" sz="1400" dirty="0">
                <a:latin typeface="Verdana" pitchFamily="34" charset="0"/>
              </a:rPr>
              <a:t>          &lt;string&gt;format&lt;/string&gt;</a:t>
            </a:r>
          </a:p>
          <a:p>
            <a:r>
              <a:rPr lang="en-US" sz="1400" dirty="0">
                <a:latin typeface="Verdana" pitchFamily="34" charset="0"/>
              </a:rPr>
              <a:t>        &lt;/parameters&gt;</a:t>
            </a:r>
          </a:p>
          <a:p>
            <a:r>
              <a:rPr lang="en-US" sz="1400" dirty="0" smtClean="0">
                <a:latin typeface="Verdana" pitchFamily="34" charset="0"/>
              </a:rPr>
              <a:t>…</a:t>
            </a:r>
            <a:endParaRPr lang="en-US" sz="1400" dirty="0">
              <a:latin typeface="Verdana" pitchFamily="34" charset="0"/>
            </a:endParaRP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4" r:link="rId5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1549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4" r:link="rId5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Screen Shot 2012-10-23 at 10.53.40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1058863"/>
            <a:ext cx="4546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9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4" r:link="rId5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10-12 at 12.47.4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8" y="981303"/>
            <a:ext cx="7803785" cy="537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74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378565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Our First Domain Object: Blog</a:t>
            </a:r>
          </a:p>
          <a:p>
            <a:r>
              <a:rPr lang="en-US" sz="2000" dirty="0" smtClean="0">
                <a:latin typeface="Verdana" pitchFamily="34" charset="0"/>
              </a:rPr>
              <a:t>Using the Order-related objects as templates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Route(s)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POST|GET /blogs.{format}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GET|PUT|DELETE /blogs/{</a:t>
            </a:r>
            <a:r>
              <a:rPr lang="en-US" sz="2000" dirty="0" err="1" smtClean="0">
                <a:latin typeface="Verdana" pitchFamily="34" charset="0"/>
              </a:rPr>
              <a:t>blogId</a:t>
            </a:r>
            <a:r>
              <a:rPr lang="en-US" sz="2000" dirty="0" smtClean="0">
                <a:latin typeface="Verdana" pitchFamily="34" charset="0"/>
              </a:rPr>
              <a:t>}.{format}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Domain object: </a:t>
            </a:r>
            <a:r>
              <a:rPr lang="en-US" sz="2000" i="1" dirty="0" smtClean="0">
                <a:latin typeface="Verdana" pitchFamily="34" charset="0"/>
                <a:sym typeface="Wingdings"/>
              </a:rPr>
              <a:t>Blog</a:t>
            </a:r>
            <a:endParaRPr lang="en-US" sz="2000" i="1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Repository </a:t>
            </a:r>
            <a:r>
              <a:rPr lang="en-US" sz="2000" dirty="0">
                <a:latin typeface="Verdana" pitchFamily="34" charset="0"/>
              </a:rPr>
              <a:t>(+ Interface?)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Controller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Blog data elements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Validation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Modeling relationships (e.g. entries)</a:t>
            </a: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719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40934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Quick Overview of REST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REST == “</a:t>
            </a:r>
            <a:r>
              <a:rPr lang="en-US" sz="2000" b="1" dirty="0" err="1">
                <a:latin typeface="Verdana" pitchFamily="34" charset="0"/>
              </a:rPr>
              <a:t>RE</a:t>
            </a:r>
            <a:r>
              <a:rPr lang="en-US" sz="2000" dirty="0" err="1">
                <a:latin typeface="Verdana" pitchFamily="34" charset="0"/>
              </a:rPr>
              <a:t>presentational</a:t>
            </a:r>
            <a:r>
              <a:rPr lang="en-US" sz="2000" dirty="0">
                <a:latin typeface="Verdana" pitchFamily="34" charset="0"/>
              </a:rPr>
              <a:t> </a:t>
            </a:r>
            <a:r>
              <a:rPr lang="en-US" sz="2000" b="1" dirty="0">
                <a:latin typeface="Verdana" pitchFamily="34" charset="0"/>
              </a:rPr>
              <a:t>S</a:t>
            </a:r>
            <a:r>
              <a:rPr lang="en-US" sz="2000" dirty="0">
                <a:latin typeface="Verdana" pitchFamily="34" charset="0"/>
              </a:rPr>
              <a:t>tate </a:t>
            </a:r>
            <a:r>
              <a:rPr lang="en-US" sz="2000" b="1" dirty="0">
                <a:latin typeface="Verdana" pitchFamily="34" charset="0"/>
              </a:rPr>
              <a:t>T</a:t>
            </a:r>
            <a:r>
              <a:rPr lang="en-US" sz="2000" dirty="0">
                <a:latin typeface="Verdana" pitchFamily="34" charset="0"/>
              </a:rPr>
              <a:t>ransfer”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Simply and architectural style (Roy T. Fielding)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Embraces the web as it was meant to be used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Resource-based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Representations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Six constraints: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Uniform interface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Stateless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Client-server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Cacheable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Layered system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Code on demand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950" y="3195053"/>
            <a:ext cx="4598588" cy="1988423"/>
          </a:xfrm>
          <a:prstGeom prst="rect">
            <a:avLst/>
          </a:prstGeom>
          <a:effectLst>
            <a:reflection stA="50000" endPos="25000" dist="12700" dir="5400000" sy="-100000" algn="bl" rotWithShape="0"/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2-10-12 at 3.50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20" y="940416"/>
            <a:ext cx="4803529" cy="5564928"/>
          </a:xfrm>
          <a:prstGeom prst="rect">
            <a:avLst/>
          </a:prstGeom>
        </p:spPr>
      </p:pic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4" r:link="rId5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2903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378565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What’s Next: Entry</a:t>
            </a:r>
            <a:endParaRPr lang="en-US" sz="2000" b="1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Routes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/blogs/{</a:t>
            </a:r>
            <a:r>
              <a:rPr lang="en-US" sz="2000" dirty="0" err="1" smtClean="0">
                <a:latin typeface="Verdana" pitchFamily="34" charset="0"/>
              </a:rPr>
              <a:t>blogId</a:t>
            </a:r>
            <a:r>
              <a:rPr lang="en-US" sz="2000" dirty="0" smtClean="0">
                <a:latin typeface="Verdana" pitchFamily="34" charset="0"/>
              </a:rPr>
              <a:t>}/entries.{format}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/blogs/{</a:t>
            </a:r>
            <a:r>
              <a:rPr lang="en-US" sz="2000" dirty="0" err="1" smtClean="0">
                <a:latin typeface="Verdana" pitchFamily="34" charset="0"/>
              </a:rPr>
              <a:t>blogId</a:t>
            </a:r>
            <a:r>
              <a:rPr lang="en-US" sz="2000" dirty="0" smtClean="0">
                <a:latin typeface="Verdana" pitchFamily="34" charset="0"/>
              </a:rPr>
              <a:t>}/entries/{</a:t>
            </a:r>
            <a:r>
              <a:rPr lang="en-US" sz="2000" dirty="0" err="1" smtClean="0">
                <a:latin typeface="Verdana" pitchFamily="34" charset="0"/>
              </a:rPr>
              <a:t>entryId</a:t>
            </a:r>
            <a:r>
              <a:rPr lang="en-US" sz="2000" dirty="0" smtClean="0">
                <a:latin typeface="Verdana" pitchFamily="34" charset="0"/>
              </a:rPr>
              <a:t>}.{format}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Domain object: </a:t>
            </a:r>
            <a:r>
              <a:rPr lang="en-US" sz="2000" dirty="0" smtClean="0">
                <a:latin typeface="Verdana" pitchFamily="34" charset="0"/>
              </a:rPr>
              <a:t>Entry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Controller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Service </a:t>
            </a:r>
            <a:r>
              <a:rPr lang="en-US" sz="2000" dirty="0" smtClean="0">
                <a:latin typeface="Verdana" pitchFamily="34" charset="0"/>
              </a:rPr>
              <a:t>(?)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Repository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Data </a:t>
            </a:r>
            <a:r>
              <a:rPr lang="en-US" sz="2000" dirty="0">
                <a:latin typeface="Verdana" pitchFamily="34" charset="0"/>
              </a:rPr>
              <a:t>elements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Validation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Modeling relationships (e.g. </a:t>
            </a:r>
            <a:r>
              <a:rPr lang="en-US" sz="2000" dirty="0" smtClean="0">
                <a:latin typeface="Verdana" pitchFamily="34" charset="0"/>
              </a:rPr>
              <a:t>comments)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719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2-10-12 at 3.57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25" y="961856"/>
            <a:ext cx="4677323" cy="5501423"/>
          </a:xfrm>
          <a:prstGeom prst="rect">
            <a:avLst/>
          </a:prstGeom>
        </p:spPr>
      </p:pic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4" r:link="rId5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2650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36933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>
                <a:latin typeface="Verdana" pitchFamily="34" charset="0"/>
              </a:rPr>
              <a:t>What’s Next: </a:t>
            </a:r>
            <a:r>
              <a:rPr lang="en-US" sz="2000" b="1" dirty="0" smtClean="0">
                <a:latin typeface="Verdana" pitchFamily="34" charset="0"/>
              </a:rPr>
              <a:t>Comment</a:t>
            </a:r>
            <a:endParaRPr lang="en-US" sz="2000" b="1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Routes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latin typeface="Verdana" pitchFamily="34" charset="0"/>
              </a:rPr>
              <a:t>/blogs/{</a:t>
            </a:r>
            <a:r>
              <a:rPr lang="en-US" dirty="0" err="1" smtClean="0">
                <a:latin typeface="Verdana" pitchFamily="34" charset="0"/>
              </a:rPr>
              <a:t>blogId</a:t>
            </a:r>
            <a:r>
              <a:rPr lang="en-US" dirty="0" smtClean="0">
                <a:latin typeface="Verdana" pitchFamily="34" charset="0"/>
              </a:rPr>
              <a:t>}/entries/{</a:t>
            </a:r>
            <a:r>
              <a:rPr lang="en-US" dirty="0" err="1" smtClean="0">
                <a:latin typeface="Verdana" pitchFamily="34" charset="0"/>
              </a:rPr>
              <a:t>entryId</a:t>
            </a:r>
            <a:r>
              <a:rPr lang="en-US" dirty="0" smtClean="0">
                <a:latin typeface="Verdana" pitchFamily="34" charset="0"/>
              </a:rPr>
              <a:t>}/comments.{format}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latin typeface="Verdana" pitchFamily="34" charset="0"/>
              </a:rPr>
              <a:t>/blogs/{</a:t>
            </a:r>
            <a:r>
              <a:rPr lang="en-US" dirty="0" err="1">
                <a:latin typeface="Verdana" pitchFamily="34" charset="0"/>
              </a:rPr>
              <a:t>blogId</a:t>
            </a:r>
            <a:r>
              <a:rPr lang="en-US" dirty="0">
                <a:latin typeface="Verdana" pitchFamily="34" charset="0"/>
              </a:rPr>
              <a:t>}/entries/{</a:t>
            </a:r>
            <a:r>
              <a:rPr lang="en-US" dirty="0" err="1">
                <a:latin typeface="Verdana" pitchFamily="34" charset="0"/>
              </a:rPr>
              <a:t>entryId</a:t>
            </a:r>
            <a:r>
              <a:rPr lang="en-US" dirty="0">
                <a:latin typeface="Verdana" pitchFamily="34" charset="0"/>
              </a:rPr>
              <a:t>}/</a:t>
            </a:r>
            <a:r>
              <a:rPr lang="en-US" dirty="0" smtClean="0">
                <a:latin typeface="Verdana" pitchFamily="34" charset="0"/>
              </a:rPr>
              <a:t>comments/{</a:t>
            </a:r>
            <a:r>
              <a:rPr lang="en-US" dirty="0" err="1" smtClean="0">
                <a:latin typeface="Verdana" pitchFamily="34" charset="0"/>
              </a:rPr>
              <a:t>commentId</a:t>
            </a:r>
            <a:r>
              <a:rPr lang="en-US" dirty="0" smtClean="0">
                <a:latin typeface="Verdana" pitchFamily="34" charset="0"/>
              </a:rPr>
              <a:t>}.{format}</a:t>
            </a:r>
            <a:endParaRPr lang="en-US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Domain object: Entry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Controller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Service (?)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Repository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Data elements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Validation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719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Screen Shot 2012-10-12 at 4.07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33" y="951238"/>
            <a:ext cx="4721970" cy="537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4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31700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Pagination Support</a:t>
            </a:r>
          </a:p>
          <a:p>
            <a:r>
              <a:rPr lang="en-US" sz="2000" dirty="0" smtClean="0">
                <a:latin typeface="Verdana" pitchFamily="34" charset="0"/>
              </a:rPr>
              <a:t>Best practices: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Query-string parameters, </a:t>
            </a:r>
            <a:r>
              <a:rPr lang="en-US" sz="2000" i="1" dirty="0" smtClean="0">
                <a:latin typeface="Verdana" pitchFamily="34" charset="0"/>
              </a:rPr>
              <a:t>limit</a:t>
            </a:r>
            <a:r>
              <a:rPr lang="en-US" sz="2000" dirty="0" smtClean="0">
                <a:latin typeface="Verdana" pitchFamily="34" charset="0"/>
              </a:rPr>
              <a:t> and </a:t>
            </a:r>
            <a:r>
              <a:rPr lang="en-US" sz="2000" i="1" dirty="0" smtClean="0">
                <a:latin typeface="Verdana" pitchFamily="34" charset="0"/>
              </a:rPr>
              <a:t>offset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Or Range header (e.g. ‘Range: items=0-19’)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Response header: Content-Range: 0-19/50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r>
              <a:rPr lang="en-US" sz="2000" b="1" dirty="0" err="1" smtClean="0">
                <a:latin typeface="Verdana" pitchFamily="34" charset="0"/>
              </a:rPr>
              <a:t>QueryRange</a:t>
            </a:r>
            <a:r>
              <a:rPr lang="en-US" sz="2000" b="1" dirty="0" smtClean="0">
                <a:latin typeface="Verdana" pitchFamily="34" charset="0"/>
              </a:rPr>
              <a:t> class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QueryRange.parseFrom</a:t>
            </a:r>
            <a:r>
              <a:rPr lang="en-US" sz="2000" dirty="0" smtClean="0">
                <a:latin typeface="Verdana" pitchFamily="34" charset="0"/>
              </a:rPr>
              <a:t>(Request r)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>
                <a:latin typeface="Verdana" pitchFamily="34" charset="0"/>
              </a:rPr>
              <a:t>QueryRange.parseFrom</a:t>
            </a:r>
            <a:r>
              <a:rPr lang="en-US" sz="2000" dirty="0">
                <a:latin typeface="Verdana" pitchFamily="34" charset="0"/>
              </a:rPr>
              <a:t>(</a:t>
            </a:r>
            <a:r>
              <a:rPr lang="en-US" sz="2000" dirty="0" smtClean="0">
                <a:latin typeface="Verdana" pitchFamily="34" charset="0"/>
              </a:rPr>
              <a:t>Request r, </a:t>
            </a:r>
            <a:r>
              <a:rPr lang="en-US" sz="2000" dirty="0" err="1" smtClean="0">
                <a:latin typeface="Verdana" pitchFamily="34" charset="0"/>
              </a:rPr>
              <a:t>int</a:t>
            </a:r>
            <a:r>
              <a:rPr lang="en-US" sz="2000" dirty="0" smtClean="0">
                <a:latin typeface="Verdana" pitchFamily="34" charset="0"/>
              </a:rPr>
              <a:t> limit)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QueryRange.asContentRange</a:t>
            </a:r>
            <a:r>
              <a:rPr lang="en-US" sz="2000" dirty="0" smtClean="0">
                <a:latin typeface="Verdana" pitchFamily="34" charset="0"/>
              </a:rPr>
              <a:t>(</a:t>
            </a:r>
            <a:r>
              <a:rPr lang="en-US" sz="2000" dirty="0" err="1" smtClean="0">
                <a:latin typeface="Verdana" pitchFamily="34" charset="0"/>
              </a:rPr>
              <a:t>int</a:t>
            </a:r>
            <a:r>
              <a:rPr lang="en-US" sz="2000" dirty="0" smtClean="0">
                <a:latin typeface="Verdana" pitchFamily="34" charset="0"/>
              </a:rPr>
              <a:t> count)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891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47089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Filtering Support</a:t>
            </a:r>
            <a:endParaRPr lang="en-US" sz="2000" b="1" dirty="0">
              <a:latin typeface="Verdana" pitchFamily="34" charset="0"/>
            </a:endParaRPr>
          </a:p>
          <a:p>
            <a:r>
              <a:rPr lang="en-US" sz="2000" dirty="0" smtClean="0">
                <a:latin typeface="Verdana" pitchFamily="34" charset="0"/>
              </a:rPr>
              <a:t>Best practices: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Query-string parameter, “filter”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Name/value separator, double colons (“::”)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Pair separator, </a:t>
            </a:r>
            <a:r>
              <a:rPr lang="en-US" sz="2000" dirty="0" err="1" smtClean="0">
                <a:latin typeface="Verdana" pitchFamily="34" charset="0"/>
              </a:rPr>
              <a:t>verticle</a:t>
            </a:r>
            <a:r>
              <a:rPr lang="en-US" sz="2000" dirty="0" smtClean="0">
                <a:latin typeface="Verdana" pitchFamily="34" charset="0"/>
              </a:rPr>
              <a:t> bar (“|”)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3"/>
              </a:rPr>
              <a:t>…/customers?filter=city::Denver|country::USA</a:t>
            </a:r>
            <a:endParaRPr lang="en-US" sz="2000" dirty="0" smtClean="0">
              <a:latin typeface="Verdana" pitchFamily="34" charset="0"/>
            </a:endParaRPr>
          </a:p>
          <a:p>
            <a:endParaRPr lang="en-US" sz="2000" dirty="0">
              <a:latin typeface="Verdana" pitchFamily="34" charset="0"/>
            </a:endParaRPr>
          </a:p>
          <a:p>
            <a:r>
              <a:rPr lang="en-US" sz="2000" b="1" dirty="0" err="1" smtClean="0">
                <a:latin typeface="Verdana" pitchFamily="34" charset="0"/>
              </a:rPr>
              <a:t>QueryFilter</a:t>
            </a:r>
            <a:r>
              <a:rPr lang="en-US" sz="2000" b="1" dirty="0" smtClean="0">
                <a:latin typeface="Verdana" pitchFamily="34" charset="0"/>
              </a:rPr>
              <a:t> Class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QueryFilter.parseFrom</a:t>
            </a:r>
            <a:r>
              <a:rPr lang="en-US" sz="2000" dirty="0" smtClean="0">
                <a:latin typeface="Verdana" pitchFamily="34" charset="0"/>
              </a:rPr>
              <a:t>(Request r)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QueryFilter.hasFilters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QueryFilter.iterate</a:t>
            </a:r>
            <a:r>
              <a:rPr lang="en-US" sz="2000" dirty="0" smtClean="0">
                <a:latin typeface="Verdana" pitchFamily="34" charset="0"/>
              </a:rPr>
              <a:t>(</a:t>
            </a:r>
            <a:r>
              <a:rPr lang="en-US" sz="2000" dirty="0" err="1" smtClean="0">
                <a:latin typeface="Verdana" pitchFamily="34" charset="0"/>
              </a:rPr>
              <a:t>FilterCallback</a:t>
            </a:r>
            <a:r>
              <a:rPr lang="en-US" sz="2000" dirty="0">
                <a:latin typeface="Verdana" pitchFamily="34" charset="0"/>
              </a:rPr>
              <a:t> </a:t>
            </a:r>
            <a:r>
              <a:rPr lang="en-US" sz="2000" dirty="0" smtClean="0">
                <a:latin typeface="Verdana" pitchFamily="34" charset="0"/>
              </a:rPr>
              <a:t>c)</a:t>
            </a:r>
          </a:p>
          <a:p>
            <a:endParaRPr lang="en-US" sz="2000" dirty="0">
              <a:latin typeface="Verdana" pitchFamily="34" charset="0"/>
            </a:endParaRPr>
          </a:p>
          <a:p>
            <a:r>
              <a:rPr lang="en-US" sz="2000" b="1" dirty="0" err="1" smtClean="0">
                <a:latin typeface="Verdana" pitchFamily="34" charset="0"/>
              </a:rPr>
              <a:t>FilterCallback</a:t>
            </a:r>
            <a:r>
              <a:rPr lang="en-US" sz="2000" b="1" dirty="0" smtClean="0">
                <a:latin typeface="Verdana" pitchFamily="34" charset="0"/>
              </a:rPr>
              <a:t> Interface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filterOn</a:t>
            </a:r>
            <a:r>
              <a:rPr lang="en-US" sz="2000" dirty="0" smtClean="0">
                <a:latin typeface="Verdana" pitchFamily="34" charset="0"/>
              </a:rPr>
              <a:t>(</a:t>
            </a:r>
            <a:r>
              <a:rPr lang="en-US" sz="2000" dirty="0" err="1" smtClean="0">
                <a:latin typeface="Verdana" pitchFamily="34" charset="0"/>
              </a:rPr>
              <a:t>FilterComponent</a:t>
            </a:r>
            <a:r>
              <a:rPr lang="en-US" sz="2000" dirty="0" smtClean="0">
                <a:latin typeface="Verdana" pitchFamily="34" charset="0"/>
              </a:rPr>
              <a:t> c)</a:t>
            </a: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4" r:link="rId5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8987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50167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Sorting/Ordering Support</a:t>
            </a:r>
          </a:p>
          <a:p>
            <a:r>
              <a:rPr lang="en-US" sz="2000" dirty="0">
                <a:latin typeface="Verdana" pitchFamily="34" charset="0"/>
              </a:rPr>
              <a:t>Best practices: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Query-string parameter, </a:t>
            </a:r>
            <a:r>
              <a:rPr lang="en-US" sz="2000" dirty="0" smtClean="0">
                <a:latin typeface="Verdana" pitchFamily="34" charset="0"/>
              </a:rPr>
              <a:t>“sort”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Implied order is ‘ascending’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Descending indicator is a prefix dash (“-”)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sort </a:t>
            </a:r>
            <a:r>
              <a:rPr lang="en-US" sz="2000" dirty="0">
                <a:latin typeface="Verdana" pitchFamily="34" charset="0"/>
              </a:rPr>
              <a:t>separator, </a:t>
            </a:r>
            <a:r>
              <a:rPr lang="en-US" sz="2000" dirty="0" err="1">
                <a:latin typeface="Verdana" pitchFamily="34" charset="0"/>
              </a:rPr>
              <a:t>verticle</a:t>
            </a:r>
            <a:r>
              <a:rPr lang="en-US" sz="2000" dirty="0">
                <a:latin typeface="Verdana" pitchFamily="34" charset="0"/>
              </a:rPr>
              <a:t> bar (“|”)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  <a:hlinkClick r:id="rId3"/>
              </a:rPr>
              <a:t>…</a:t>
            </a:r>
            <a:r>
              <a:rPr lang="en-US" sz="2000" dirty="0" smtClean="0">
                <a:latin typeface="Verdana" pitchFamily="34" charset="0"/>
                <a:hlinkClick r:id="rId3"/>
              </a:rPr>
              <a:t>/orders?sort=customer_name|-total</a:t>
            </a:r>
            <a:endParaRPr lang="en-US" sz="2000" dirty="0">
              <a:latin typeface="Verdana" pitchFamily="34" charset="0"/>
            </a:endParaRPr>
          </a:p>
          <a:p>
            <a:endParaRPr lang="en-US" sz="2000" dirty="0">
              <a:latin typeface="Verdana" pitchFamily="34" charset="0"/>
            </a:endParaRPr>
          </a:p>
          <a:p>
            <a:r>
              <a:rPr lang="en-US" sz="2000" b="1" dirty="0" err="1" smtClean="0">
                <a:latin typeface="Verdana" pitchFamily="34" charset="0"/>
              </a:rPr>
              <a:t>QueryOrder</a:t>
            </a:r>
            <a:r>
              <a:rPr lang="en-US" sz="2000" b="1" dirty="0" smtClean="0">
                <a:latin typeface="Verdana" pitchFamily="34" charset="0"/>
              </a:rPr>
              <a:t> </a:t>
            </a:r>
            <a:r>
              <a:rPr lang="en-US" sz="2000" b="1" dirty="0">
                <a:latin typeface="Verdana" pitchFamily="34" charset="0"/>
              </a:rPr>
              <a:t>Class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QueryOrder.parseFrom</a:t>
            </a:r>
            <a:r>
              <a:rPr lang="en-US" sz="2000" dirty="0">
                <a:latin typeface="Verdana" pitchFamily="34" charset="0"/>
              </a:rPr>
              <a:t>(Request r)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QueryFilter.isSorted</a:t>
            </a:r>
            <a:r>
              <a:rPr lang="en-US" sz="2000" dirty="0" smtClean="0">
                <a:latin typeface="Verdana" pitchFamily="34" charset="0"/>
              </a:rPr>
              <a:t>()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err="1">
                <a:latin typeface="Verdana" pitchFamily="34" charset="0"/>
              </a:rPr>
              <a:t>QueryFilter.iterate</a:t>
            </a:r>
            <a:r>
              <a:rPr lang="en-US" sz="2000" dirty="0" smtClean="0">
                <a:latin typeface="Verdana" pitchFamily="34" charset="0"/>
              </a:rPr>
              <a:t>(</a:t>
            </a:r>
            <a:r>
              <a:rPr lang="en-US" sz="2000" dirty="0" err="1" smtClean="0">
                <a:latin typeface="Verdana" pitchFamily="34" charset="0"/>
              </a:rPr>
              <a:t>OrderCallback</a:t>
            </a:r>
            <a:r>
              <a:rPr lang="en-US" sz="2000" dirty="0" smtClean="0">
                <a:latin typeface="Verdana" pitchFamily="34" charset="0"/>
              </a:rPr>
              <a:t> </a:t>
            </a:r>
            <a:r>
              <a:rPr lang="en-US" sz="2000" dirty="0">
                <a:latin typeface="Verdana" pitchFamily="34" charset="0"/>
              </a:rPr>
              <a:t>c)</a:t>
            </a:r>
          </a:p>
          <a:p>
            <a:endParaRPr lang="en-US" sz="2000" dirty="0">
              <a:latin typeface="Verdana" pitchFamily="34" charset="0"/>
            </a:endParaRPr>
          </a:p>
          <a:p>
            <a:r>
              <a:rPr lang="en-US" sz="2000" b="1" dirty="0" err="1" smtClean="0">
                <a:latin typeface="Verdana" pitchFamily="34" charset="0"/>
              </a:rPr>
              <a:t>OrderCallback</a:t>
            </a:r>
            <a:r>
              <a:rPr lang="en-US" sz="2000" b="1" dirty="0" smtClean="0">
                <a:latin typeface="Verdana" pitchFamily="34" charset="0"/>
              </a:rPr>
              <a:t> </a:t>
            </a:r>
            <a:r>
              <a:rPr lang="en-US" sz="2000" b="1" dirty="0">
                <a:latin typeface="Verdana" pitchFamily="34" charset="0"/>
              </a:rPr>
              <a:t>Interface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orderBy</a:t>
            </a:r>
            <a:r>
              <a:rPr lang="en-US" sz="2000" dirty="0" smtClean="0">
                <a:latin typeface="Verdana" pitchFamily="34" charset="0"/>
              </a:rPr>
              <a:t>(</a:t>
            </a:r>
            <a:r>
              <a:rPr lang="en-US" sz="2000" dirty="0" err="1" smtClean="0">
                <a:latin typeface="Verdana" pitchFamily="34" charset="0"/>
              </a:rPr>
              <a:t>OrderComponent</a:t>
            </a:r>
            <a:r>
              <a:rPr lang="en-US" sz="2000" dirty="0" smtClean="0">
                <a:latin typeface="Verdana" pitchFamily="34" charset="0"/>
              </a:rPr>
              <a:t> c)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4" r:link="rId5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8987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44012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smtClean="0">
                <a:latin typeface="Verdana" pitchFamily="34" charset="0"/>
              </a:rPr>
              <a:t>Hypermedia Linking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HyperExpress</a:t>
            </a:r>
            <a:r>
              <a:rPr lang="en-US" sz="2000" dirty="0" smtClean="0">
                <a:latin typeface="Verdana" pitchFamily="34" charset="0"/>
              </a:rPr>
              <a:t> project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Classes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Link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LinkableObject</a:t>
            </a:r>
            <a:r>
              <a:rPr lang="en-US" sz="2000" dirty="0" smtClean="0">
                <a:latin typeface="Verdana" pitchFamily="34" charset="0"/>
              </a:rPr>
              <a:t> – wrapper for class links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LinkableCollection</a:t>
            </a:r>
            <a:r>
              <a:rPr lang="en-US" sz="2000" dirty="0" smtClean="0">
                <a:latin typeface="Verdana" pitchFamily="34" charset="0"/>
              </a:rPr>
              <a:t> – wrapper for collections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Interface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Linkable – defines the interface for </a:t>
            </a:r>
            <a:r>
              <a:rPr lang="en-US" sz="2000" dirty="0" err="1" smtClean="0">
                <a:latin typeface="Verdana" pitchFamily="34" charset="0"/>
              </a:rPr>
              <a:t>LinkableObject</a:t>
            </a:r>
            <a:r>
              <a:rPr lang="en-US" sz="2000" dirty="0" smtClean="0">
                <a:latin typeface="Verdana" pitchFamily="34" charset="0"/>
              </a:rPr>
              <a:t> and </a:t>
            </a:r>
            <a:r>
              <a:rPr lang="en-US" sz="2000" dirty="0" err="1" smtClean="0">
                <a:latin typeface="Verdana" pitchFamily="34" charset="0"/>
              </a:rPr>
              <a:t>LinkableCollection</a:t>
            </a:r>
            <a:endParaRPr lang="en-US" sz="2000" dirty="0" smtClean="0">
              <a:latin typeface="Verdana" pitchFamily="34" charset="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Helpers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LinkUtils</a:t>
            </a:r>
            <a:endParaRPr lang="en-US" sz="2000" dirty="0" smtClean="0">
              <a:latin typeface="Verdana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MapStringFormat</a:t>
            </a:r>
            <a:endParaRPr lang="en-US" sz="2000" dirty="0" smtClean="0">
              <a:latin typeface="Verdana" pitchFamily="34" charset="0"/>
            </a:endParaRP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913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483209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Error Handling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latin typeface="Verdana" pitchFamily="34" charset="0"/>
              </a:rPr>
              <a:t>RestExpress</a:t>
            </a:r>
            <a:r>
              <a:rPr lang="en-US" dirty="0" smtClean="0">
                <a:latin typeface="Verdana" pitchFamily="34" charset="0"/>
              </a:rPr>
              <a:t> uses </a:t>
            </a:r>
            <a:r>
              <a:rPr lang="en-US" i="1" dirty="0" err="1" smtClean="0">
                <a:latin typeface="Verdana" pitchFamily="34" charset="0"/>
              </a:rPr>
              <a:t>RuntimeException</a:t>
            </a:r>
            <a:endParaRPr lang="en-US" i="1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latin typeface="Verdana" pitchFamily="34" charset="0"/>
              </a:rPr>
              <a:t>server.mapException</a:t>
            </a:r>
            <a:r>
              <a:rPr lang="en-US" dirty="0" smtClean="0">
                <a:latin typeface="Verdana" pitchFamily="34" charset="0"/>
              </a:rPr>
              <a:t>(from&lt;</a:t>
            </a:r>
            <a:r>
              <a:rPr lang="en-US" dirty="0" err="1" smtClean="0">
                <a:latin typeface="Verdana" pitchFamily="34" charset="0"/>
              </a:rPr>
              <a:t>Throwable</a:t>
            </a:r>
            <a:r>
              <a:rPr lang="en-US" dirty="0" smtClean="0">
                <a:latin typeface="Verdana" pitchFamily="34" charset="0"/>
              </a:rPr>
              <a:t>&gt;, to&lt;</a:t>
            </a:r>
            <a:r>
              <a:rPr lang="en-US" dirty="0" err="1" smtClean="0">
                <a:latin typeface="Verdana" pitchFamily="34" charset="0"/>
              </a:rPr>
              <a:t>ServiceException</a:t>
            </a:r>
            <a:r>
              <a:rPr lang="en-US" dirty="0" smtClean="0">
                <a:latin typeface="Verdana" pitchFamily="34" charset="0"/>
              </a:rPr>
              <a:t>&gt;)</a:t>
            </a:r>
          </a:p>
          <a:p>
            <a:endParaRPr lang="en-US" dirty="0" smtClean="0">
              <a:latin typeface="Verdana" pitchFamily="34" charset="0"/>
            </a:endParaRPr>
          </a:p>
          <a:p>
            <a:r>
              <a:rPr lang="en-US" dirty="0" smtClean="0">
                <a:latin typeface="Verdana" pitchFamily="34" charset="0"/>
              </a:rPr>
              <a:t>Mapping Exceptions to HTTP Statuses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>
                <a:latin typeface="Verdana" pitchFamily="34" charset="0"/>
              </a:rPr>
              <a:t>ServiceException</a:t>
            </a:r>
            <a:r>
              <a:rPr lang="en-US" dirty="0">
                <a:latin typeface="Verdana" pitchFamily="34" charset="0"/>
              </a:rPr>
              <a:t> </a:t>
            </a:r>
            <a:r>
              <a:rPr lang="en-US" dirty="0">
                <a:latin typeface="Verdana" pitchFamily="34" charset="0"/>
                <a:sym typeface="Wingdings"/>
              </a:rPr>
              <a:t> 500</a:t>
            </a:r>
            <a:endParaRPr lang="en-US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latin typeface="Verdana" pitchFamily="34" charset="0"/>
              </a:rPr>
              <a:t>BadRequestException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smtClean="0">
                <a:latin typeface="Verdana" pitchFamily="34" charset="0"/>
                <a:sym typeface="Wingdings"/>
              </a:rPr>
              <a:t> 400</a:t>
            </a:r>
            <a:endParaRPr lang="en-US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latin typeface="Verdana" pitchFamily="34" charset="0"/>
              </a:rPr>
              <a:t>ConflictException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smtClean="0">
                <a:latin typeface="Verdana" pitchFamily="34" charset="0"/>
                <a:sym typeface="Wingdings"/>
              </a:rPr>
              <a:t> 409</a:t>
            </a:r>
            <a:endParaRPr lang="en-US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latin typeface="Verdana" pitchFamily="34" charset="0"/>
              </a:rPr>
              <a:t>ForbiddenException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smtClean="0">
                <a:latin typeface="Verdana" pitchFamily="34" charset="0"/>
                <a:sym typeface="Wingdings"/>
              </a:rPr>
              <a:t> 403</a:t>
            </a:r>
            <a:endParaRPr lang="en-US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latin typeface="Verdana" pitchFamily="34" charset="0"/>
              </a:rPr>
              <a:t>HttpSpecificationException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smtClean="0">
                <a:latin typeface="Verdana" pitchFamily="34" charset="0"/>
                <a:sym typeface="Wingdings"/>
              </a:rPr>
              <a:t> 500</a:t>
            </a:r>
            <a:endParaRPr lang="en-US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latin typeface="Verdana" pitchFamily="34" charset="0"/>
              </a:rPr>
              <a:t>MethodNotAllowedException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smtClean="0">
                <a:latin typeface="Verdana" pitchFamily="34" charset="0"/>
                <a:sym typeface="Wingdings"/>
              </a:rPr>
              <a:t> 405</a:t>
            </a:r>
            <a:endParaRPr lang="en-US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latin typeface="Verdana" pitchFamily="34" charset="0"/>
              </a:rPr>
              <a:t>NotFoundException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smtClean="0">
                <a:latin typeface="Verdana" pitchFamily="34" charset="0"/>
                <a:sym typeface="Wingdings"/>
              </a:rPr>
              <a:t> 404</a:t>
            </a:r>
            <a:endParaRPr lang="en-US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latin typeface="Verdana" pitchFamily="34" charset="0"/>
              </a:rPr>
              <a:t>UnauthorizedException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smtClean="0">
                <a:latin typeface="Verdana" pitchFamily="34" charset="0"/>
                <a:sym typeface="Wingdings"/>
              </a:rPr>
              <a:t> 401</a:t>
            </a:r>
            <a:endParaRPr lang="en-US" dirty="0">
              <a:latin typeface="Verdana" pitchFamily="34" charset="0"/>
              <a:sym typeface="Wingdings"/>
            </a:endParaRPr>
          </a:p>
          <a:p>
            <a:endParaRPr lang="en-US" dirty="0" smtClean="0">
              <a:latin typeface="Verdana" pitchFamily="34" charset="0"/>
              <a:sym typeface="Wingdings"/>
            </a:endParaRPr>
          </a:p>
          <a:p>
            <a:r>
              <a:rPr lang="en-US" dirty="0" smtClean="0">
                <a:latin typeface="Verdana" pitchFamily="34" charset="0"/>
                <a:sym typeface="Wingdings"/>
              </a:rPr>
              <a:t>Need Another?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Verdana" pitchFamily="34" charset="0"/>
                <a:sym typeface="Wingdings"/>
              </a:rPr>
              <a:t>Extend </a:t>
            </a:r>
            <a:r>
              <a:rPr lang="en-US" dirty="0" err="1" smtClean="0">
                <a:latin typeface="Verdana" pitchFamily="34" charset="0"/>
                <a:sym typeface="Wingdings"/>
              </a:rPr>
              <a:t>ServiceException</a:t>
            </a:r>
            <a:endParaRPr lang="en-US" dirty="0" smtClean="0">
              <a:latin typeface="Verdana" pitchFamily="34" charset="0"/>
              <a:sym typeface="Wingdings"/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Verdana" pitchFamily="34" charset="0"/>
                <a:sym typeface="Wingdings"/>
              </a:rPr>
              <a:t>Call super(&lt;integer http status code&gt;) in constructor.</a:t>
            </a:r>
            <a:endParaRPr lang="en-US" dirty="0">
              <a:latin typeface="Verdana" pitchFamily="34" charset="0"/>
            </a:endParaRP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769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799" y="959099"/>
            <a:ext cx="3803258" cy="538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34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45550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Wrapped Responses</a:t>
            </a:r>
            <a:endParaRPr lang="en-US" sz="2000" dirty="0" smtClean="0">
              <a:latin typeface="Verdana" pitchFamily="34" charset="0"/>
            </a:endParaRPr>
          </a:p>
          <a:p>
            <a:r>
              <a:rPr lang="en-US" b="1" dirty="0" smtClean="0">
                <a:latin typeface="Verdana" pitchFamily="34" charset="0"/>
              </a:rPr>
              <a:t>Why?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Verdana" pitchFamily="34" charset="0"/>
              </a:rPr>
              <a:t>AJAX (browser) clients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Verdana" pitchFamily="34" charset="0"/>
              </a:rPr>
              <a:t>Error conditions</a:t>
            </a:r>
          </a:p>
          <a:p>
            <a:endParaRPr lang="en-US" dirty="0" smtClean="0">
              <a:latin typeface="Verdana" pitchFamily="34" charset="0"/>
            </a:endParaRPr>
          </a:p>
          <a:p>
            <a:r>
              <a:rPr lang="en-US" b="1" dirty="0" smtClean="0">
                <a:latin typeface="Verdana" pitchFamily="34" charset="0"/>
              </a:rPr>
              <a:t>What?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Verdana" pitchFamily="34" charset="0"/>
              </a:rPr>
              <a:t>Wrap response data in envelope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Verdana" pitchFamily="34" charset="0"/>
              </a:rPr>
              <a:t>JSEND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Verdana" pitchFamily="34" charset="0"/>
              </a:rPr>
              <a:t>Success: {“status”:”success”,”code”:201,”data”:”&lt;</a:t>
            </a:r>
            <a:r>
              <a:rPr lang="en-US" dirty="0" err="1" smtClean="0">
                <a:latin typeface="Verdana" pitchFamily="34" charset="0"/>
              </a:rPr>
              <a:t>json</a:t>
            </a:r>
            <a:r>
              <a:rPr lang="en-US" dirty="0" smtClean="0">
                <a:latin typeface="Verdana" pitchFamily="34" charset="0"/>
              </a:rPr>
              <a:t>&gt;”}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Verdana" pitchFamily="34" charset="0"/>
              </a:rPr>
              <a:t>Error: </a:t>
            </a:r>
            <a:r>
              <a:rPr lang="en-US" dirty="0">
                <a:latin typeface="Verdana" pitchFamily="34" charset="0"/>
              </a:rPr>
              <a:t>{“status”:</a:t>
            </a:r>
            <a:r>
              <a:rPr lang="en-US" dirty="0" smtClean="0">
                <a:latin typeface="Verdana" pitchFamily="34" charset="0"/>
              </a:rPr>
              <a:t>”error”</a:t>
            </a:r>
            <a:r>
              <a:rPr lang="en-US" dirty="0">
                <a:latin typeface="Verdana" pitchFamily="34" charset="0"/>
              </a:rPr>
              <a:t>,”code”</a:t>
            </a:r>
            <a:r>
              <a:rPr lang="en-US" dirty="0" smtClean="0">
                <a:latin typeface="Verdana" pitchFamily="34" charset="0"/>
              </a:rPr>
              <a:t>:400,</a:t>
            </a:r>
            <a:r>
              <a:rPr lang="en-US" dirty="0">
                <a:latin typeface="Verdana" pitchFamily="34" charset="0"/>
              </a:rPr>
              <a:t>”data”:</a:t>
            </a:r>
            <a:r>
              <a:rPr lang="en-US" dirty="0" smtClean="0">
                <a:latin typeface="Verdana" pitchFamily="34" charset="0"/>
              </a:rPr>
              <a:t>”BadRequestException”, “</a:t>
            </a:r>
            <a:r>
              <a:rPr lang="en-US" dirty="0" err="1" smtClean="0">
                <a:latin typeface="Verdana" pitchFamily="34" charset="0"/>
              </a:rPr>
              <a:t>message”:”Could</a:t>
            </a:r>
            <a:r>
              <a:rPr lang="en-US" dirty="0" smtClean="0">
                <a:latin typeface="Verdana" pitchFamily="34" charset="0"/>
              </a:rPr>
              <a:t> not parse JSON input”}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Verdana" pitchFamily="34" charset="0"/>
              </a:rPr>
              <a:t>Failure: </a:t>
            </a:r>
            <a:r>
              <a:rPr lang="en-US" dirty="0">
                <a:latin typeface="Verdana" pitchFamily="34" charset="0"/>
              </a:rPr>
              <a:t>{“status”:</a:t>
            </a:r>
            <a:r>
              <a:rPr lang="en-US" dirty="0" smtClean="0">
                <a:latin typeface="Verdana" pitchFamily="34" charset="0"/>
              </a:rPr>
              <a:t>”fail”</a:t>
            </a:r>
            <a:r>
              <a:rPr lang="en-US" dirty="0">
                <a:latin typeface="Verdana" pitchFamily="34" charset="0"/>
              </a:rPr>
              <a:t>,”code”</a:t>
            </a:r>
            <a:r>
              <a:rPr lang="en-US" dirty="0" smtClean="0">
                <a:latin typeface="Verdana" pitchFamily="34" charset="0"/>
              </a:rPr>
              <a:t>:500</a:t>
            </a:r>
            <a:r>
              <a:rPr lang="en-US" dirty="0">
                <a:latin typeface="Verdana" pitchFamily="34" charset="0"/>
              </a:rPr>
              <a:t>,”data”:</a:t>
            </a:r>
            <a:r>
              <a:rPr lang="en-US" dirty="0" smtClean="0">
                <a:latin typeface="Verdana" pitchFamily="34" charset="0"/>
              </a:rPr>
              <a:t>”NullPointException”}</a:t>
            </a:r>
          </a:p>
          <a:p>
            <a:endParaRPr lang="en-US" dirty="0" smtClean="0">
              <a:latin typeface="Verdana" pitchFamily="34" charset="0"/>
            </a:endParaRPr>
          </a:p>
          <a:p>
            <a:r>
              <a:rPr lang="en-US" b="1" dirty="0" smtClean="0">
                <a:latin typeface="Verdana" pitchFamily="34" charset="0"/>
              </a:rPr>
              <a:t>How?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>
                <a:latin typeface="Verdana" pitchFamily="34" charset="0"/>
              </a:rPr>
              <a:t>s</a:t>
            </a:r>
            <a:r>
              <a:rPr lang="en-US" dirty="0" err="1" smtClean="0">
                <a:latin typeface="Verdana" pitchFamily="34" charset="0"/>
              </a:rPr>
              <a:t>erver.putResponseProcessor</a:t>
            </a:r>
            <a:r>
              <a:rPr lang="en-US" dirty="0" smtClean="0">
                <a:latin typeface="Verdana" pitchFamily="34" charset="0"/>
              </a:rPr>
              <a:t>(String format, </a:t>
            </a:r>
            <a:r>
              <a:rPr lang="en-US" dirty="0" err="1" smtClean="0">
                <a:latin typeface="Verdana" pitchFamily="34" charset="0"/>
              </a:rPr>
              <a:t>ResponseProcesor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err="1" smtClean="0">
                <a:latin typeface="Verdana" pitchFamily="34" charset="0"/>
              </a:rPr>
              <a:t>rp</a:t>
            </a:r>
            <a:r>
              <a:rPr lang="en-US" dirty="0" smtClean="0">
                <a:latin typeface="Verdana" pitchFamily="34" charset="0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latin typeface="Verdana" pitchFamily="34" charset="0"/>
              </a:rPr>
              <a:t>ResultWrapper.fromResponse</a:t>
            </a:r>
            <a:r>
              <a:rPr lang="en-US" dirty="0" smtClean="0">
                <a:latin typeface="Verdana" pitchFamily="34" charset="0"/>
              </a:rPr>
              <a:t>(Response r)</a:t>
            </a: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769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40934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err="1" smtClean="0">
                <a:latin typeface="Verdana" pitchFamily="34" charset="0"/>
              </a:rPr>
              <a:t>RestExpress</a:t>
            </a:r>
            <a:r>
              <a:rPr lang="en-US" sz="2000" b="1" dirty="0" smtClean="0">
                <a:latin typeface="Verdana" pitchFamily="34" charset="0"/>
              </a:rPr>
              <a:t> Stack Links</a:t>
            </a:r>
            <a:endParaRPr lang="en-US" sz="2000" b="1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3"/>
              </a:rPr>
              <a:t>https</a:t>
            </a:r>
            <a:r>
              <a:rPr lang="en-US" sz="2000" dirty="0">
                <a:latin typeface="Verdana" pitchFamily="34" charset="0"/>
                <a:hlinkClick r:id="rId3"/>
              </a:rPr>
              <a:t>://netty.io</a:t>
            </a:r>
            <a:r>
              <a:rPr lang="en-US" sz="2000" dirty="0" smtClean="0">
                <a:latin typeface="Verdana" pitchFamily="34" charset="0"/>
                <a:hlinkClick r:id="rId3"/>
              </a:rPr>
              <a:t>/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4"/>
              </a:rPr>
              <a:t>http</a:t>
            </a:r>
            <a:r>
              <a:rPr lang="en-US" sz="2000" dirty="0">
                <a:latin typeface="Verdana" pitchFamily="34" charset="0"/>
                <a:hlinkClick r:id="rId4"/>
              </a:rPr>
              <a:t>://code.google.com/p/google-gson</a:t>
            </a:r>
            <a:r>
              <a:rPr lang="en-US" sz="2000" dirty="0" smtClean="0">
                <a:latin typeface="Verdana" pitchFamily="34" charset="0"/>
                <a:hlinkClick r:id="rId4"/>
              </a:rPr>
              <a:t>/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5"/>
              </a:rPr>
              <a:t>http</a:t>
            </a:r>
            <a:r>
              <a:rPr lang="en-US" sz="2000" dirty="0">
                <a:latin typeface="Verdana" pitchFamily="34" charset="0"/>
                <a:hlinkClick r:id="rId5"/>
              </a:rPr>
              <a:t>://xstream.codehaus.org</a:t>
            </a:r>
            <a:r>
              <a:rPr lang="en-US" sz="2000" dirty="0" smtClean="0">
                <a:latin typeface="Verdana" pitchFamily="34" charset="0"/>
                <a:hlinkClick r:id="rId5"/>
              </a:rPr>
              <a:t>/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6"/>
              </a:rPr>
              <a:t>http</a:t>
            </a:r>
            <a:r>
              <a:rPr lang="en-US" sz="2000" dirty="0">
                <a:latin typeface="Verdana" pitchFamily="34" charset="0"/>
                <a:hlinkClick r:id="rId6"/>
              </a:rPr>
              <a:t>://code.google.com/p/morphia/</a:t>
            </a:r>
            <a:r>
              <a:rPr lang="en-US" sz="2000" dirty="0">
                <a:latin typeface="Verdana" pitchFamily="34" charset="0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7"/>
              </a:rPr>
              <a:t>https</a:t>
            </a:r>
            <a:r>
              <a:rPr lang="en-US" sz="2000" dirty="0">
                <a:latin typeface="Verdana" pitchFamily="34" charset="0"/>
                <a:hlinkClick r:id="rId7"/>
              </a:rPr>
              <a:t>://github.com/mongodb/mongo-java-driver/</a:t>
            </a:r>
            <a:r>
              <a:rPr lang="en-US" sz="2000" dirty="0" smtClean="0">
                <a:latin typeface="Verdana" pitchFamily="34" charset="0"/>
                <a:hlinkClick r:id="rId7"/>
              </a:rPr>
              <a:t>downloads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8"/>
              </a:rPr>
              <a:t>https</a:t>
            </a:r>
            <a:r>
              <a:rPr lang="en-US" sz="2000" dirty="0">
                <a:latin typeface="Verdana" pitchFamily="34" charset="0"/>
                <a:hlinkClick r:id="rId8"/>
              </a:rPr>
              <a:t>://github.com/RestExpress/</a:t>
            </a:r>
            <a:r>
              <a:rPr lang="en-US" sz="2000" dirty="0" smtClean="0">
                <a:latin typeface="Verdana" pitchFamily="34" charset="0"/>
                <a:hlinkClick r:id="rId8"/>
              </a:rPr>
              <a:t>Syntaxe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9"/>
              </a:rPr>
              <a:t>https</a:t>
            </a:r>
            <a:r>
              <a:rPr lang="en-US" sz="2000" dirty="0">
                <a:latin typeface="Verdana" pitchFamily="34" charset="0"/>
                <a:hlinkClick r:id="rId9"/>
              </a:rPr>
              <a:t>://github.com/tfredrich/</a:t>
            </a:r>
            <a:r>
              <a:rPr lang="en-US" sz="2000" dirty="0" smtClean="0">
                <a:latin typeface="Verdana" pitchFamily="34" charset="0"/>
                <a:hlinkClick r:id="rId9"/>
              </a:rPr>
              <a:t>DateAdapterJ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10"/>
              </a:rPr>
              <a:t>https</a:t>
            </a:r>
            <a:r>
              <a:rPr lang="en-US" sz="2000" dirty="0">
                <a:latin typeface="Verdana" pitchFamily="34" charset="0"/>
                <a:hlinkClick r:id="rId10"/>
              </a:rPr>
              <a:t>://github.com/tfredrich/Domain-</a:t>
            </a:r>
            <a:r>
              <a:rPr lang="en-US" sz="2000" dirty="0" smtClean="0">
                <a:latin typeface="Verdana" pitchFamily="34" charset="0"/>
                <a:hlinkClick r:id="rId10"/>
              </a:rPr>
              <a:t>Eventing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  <a:hlinkClick r:id="rId11"/>
              </a:rPr>
              <a:t>https://github.com/RestExpress/</a:t>
            </a:r>
            <a:r>
              <a:rPr lang="en-US" sz="2000" dirty="0" smtClean="0">
                <a:latin typeface="Verdana" pitchFamily="34" charset="0"/>
                <a:hlinkClick r:id="rId11"/>
              </a:rPr>
              <a:t>HyperExpress</a:t>
            </a:r>
            <a:endParaRPr lang="en-US" sz="2000" dirty="0" smtClean="0">
              <a:latin typeface="Verdana" pitchFamily="34" charset="0"/>
            </a:endParaRPr>
          </a:p>
          <a:p>
            <a:endParaRPr lang="en-US" sz="2000" dirty="0">
              <a:latin typeface="Verdana" pitchFamily="34" charset="0"/>
              <a:hlinkClick r:id="rId12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12"/>
              </a:rPr>
              <a:t>https</a:t>
            </a:r>
            <a:r>
              <a:rPr lang="en-US" sz="2000" dirty="0">
                <a:latin typeface="Verdana" pitchFamily="34" charset="0"/>
                <a:hlinkClick r:id="rId12"/>
              </a:rPr>
              <a:t>://github.com/</a:t>
            </a:r>
            <a:r>
              <a:rPr lang="en-US" sz="2000" dirty="0" smtClean="0">
                <a:latin typeface="Verdana" pitchFamily="34" charset="0"/>
                <a:hlinkClick r:id="rId12"/>
              </a:rPr>
              <a:t>RestExpress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  <a:hlinkClick r:id="rId13"/>
              </a:rPr>
              <a:t>https://github.com/RestExpress/RestExpress-</a:t>
            </a:r>
            <a:r>
              <a:rPr lang="en-US" sz="2000" dirty="0" smtClean="0">
                <a:latin typeface="Verdana" pitchFamily="34" charset="0"/>
                <a:hlinkClick r:id="rId13"/>
              </a:rPr>
              <a:t>Scaffold</a:t>
            </a:r>
            <a:endParaRPr lang="en-US" sz="2000" dirty="0" smtClean="0">
              <a:latin typeface="Verdana" pitchFamily="34" charset="0"/>
            </a:endParaRP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14" r:link="rId15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6533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151706"/>
            <a:ext cx="8404225" cy="50167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Additional Resources:</a:t>
            </a:r>
          </a:p>
          <a:p>
            <a:pPr marL="342900" indent="-342900">
              <a:buFont typeface="Arial"/>
              <a:buChar char="•"/>
            </a:pPr>
            <a:r>
              <a:rPr lang="en-US" sz="2000" i="1" dirty="0">
                <a:latin typeface="Verdana" pitchFamily="34" charset="0"/>
              </a:rPr>
              <a:t>REST API Design Rulebook</a:t>
            </a:r>
            <a:r>
              <a:rPr lang="en-US" sz="2000" dirty="0">
                <a:latin typeface="Verdana" pitchFamily="34" charset="0"/>
              </a:rPr>
              <a:t>, Mark Masse, 2011, O’Reilly Media, Inc.</a:t>
            </a:r>
          </a:p>
          <a:p>
            <a:pPr marL="342900" indent="-342900">
              <a:buFont typeface="Arial"/>
              <a:buChar char="•"/>
            </a:pPr>
            <a:r>
              <a:rPr lang="en-US" sz="2000" i="1" dirty="0" err="1" smtClean="0">
                <a:latin typeface="Verdana" pitchFamily="34" charset="0"/>
              </a:rPr>
              <a:t>RESTful</a:t>
            </a:r>
            <a:r>
              <a:rPr lang="en-US" sz="2000" i="1" dirty="0" smtClean="0">
                <a:latin typeface="Verdana" pitchFamily="34" charset="0"/>
              </a:rPr>
              <a:t> </a:t>
            </a:r>
            <a:r>
              <a:rPr lang="en-US" sz="2000" i="1" dirty="0">
                <a:latin typeface="Verdana" pitchFamily="34" charset="0"/>
              </a:rPr>
              <a:t>Web Services</a:t>
            </a:r>
            <a:r>
              <a:rPr lang="en-US" sz="2000" dirty="0">
                <a:latin typeface="Verdana" pitchFamily="34" charset="0"/>
              </a:rPr>
              <a:t>, Leonard Richardson and Sam Ruby, 2008, O’Reilly Media, Inc.</a:t>
            </a:r>
          </a:p>
          <a:p>
            <a:pPr marL="342900" indent="-342900">
              <a:buFont typeface="Arial"/>
              <a:buChar char="•"/>
            </a:pPr>
            <a:r>
              <a:rPr lang="en-US" sz="2000" i="1" dirty="0" err="1" smtClean="0">
                <a:latin typeface="Verdana" pitchFamily="34" charset="0"/>
              </a:rPr>
              <a:t>RESTful</a:t>
            </a:r>
            <a:r>
              <a:rPr lang="en-US" sz="2000" i="1" dirty="0" smtClean="0">
                <a:latin typeface="Verdana" pitchFamily="34" charset="0"/>
              </a:rPr>
              <a:t> </a:t>
            </a:r>
            <a:r>
              <a:rPr lang="en-US" sz="2000" i="1" dirty="0">
                <a:latin typeface="Verdana" pitchFamily="34" charset="0"/>
              </a:rPr>
              <a:t>Web Services Cookbook</a:t>
            </a:r>
            <a:r>
              <a:rPr lang="en-US" sz="2000" dirty="0">
                <a:latin typeface="Verdana" pitchFamily="34" charset="0"/>
              </a:rPr>
              <a:t>, </a:t>
            </a:r>
            <a:r>
              <a:rPr lang="en-US" sz="2000" dirty="0" err="1">
                <a:latin typeface="Verdana" pitchFamily="34" charset="0"/>
              </a:rPr>
              <a:t>Subbu</a:t>
            </a:r>
            <a:r>
              <a:rPr lang="en-US" sz="2000" dirty="0">
                <a:latin typeface="Verdana" pitchFamily="34" charset="0"/>
              </a:rPr>
              <a:t> </a:t>
            </a:r>
            <a:r>
              <a:rPr lang="en-US" sz="2000" dirty="0" err="1">
                <a:latin typeface="Verdana" pitchFamily="34" charset="0"/>
              </a:rPr>
              <a:t>Allamaraju</a:t>
            </a:r>
            <a:r>
              <a:rPr lang="en-US" sz="2000" dirty="0">
                <a:latin typeface="Verdana" pitchFamily="34" charset="0"/>
              </a:rPr>
              <a:t>, 2010, O’Reilly Media, Inc.</a:t>
            </a:r>
          </a:p>
          <a:p>
            <a:pPr marL="342900" indent="-342900">
              <a:buFont typeface="Arial"/>
              <a:buChar char="•"/>
            </a:pPr>
            <a:r>
              <a:rPr lang="en-US" sz="2000" i="1" dirty="0" smtClean="0">
                <a:latin typeface="Verdana" pitchFamily="34" charset="0"/>
              </a:rPr>
              <a:t>REST </a:t>
            </a:r>
            <a:r>
              <a:rPr lang="en-US" sz="2000" i="1" dirty="0">
                <a:latin typeface="Verdana" pitchFamily="34" charset="0"/>
              </a:rPr>
              <a:t>in Practice: Hypermedia and Systems Architecture</a:t>
            </a:r>
            <a:r>
              <a:rPr lang="en-US" sz="2000" dirty="0">
                <a:latin typeface="Verdana" pitchFamily="34" charset="0"/>
              </a:rPr>
              <a:t>, Jim Webber, et al., 2010, O’Reilly Media, Inc</a:t>
            </a:r>
            <a:r>
              <a:rPr lang="en-US" sz="2000" dirty="0" smtClean="0">
                <a:latin typeface="Verdana" pitchFamily="34" charset="0"/>
              </a:rPr>
              <a:t>.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i="1" dirty="0" smtClean="0">
                <a:latin typeface="Verdana" pitchFamily="34" charset="0"/>
              </a:rPr>
              <a:t>Service Design Patterns</a:t>
            </a:r>
            <a:r>
              <a:rPr lang="en-US" sz="2000" dirty="0" smtClean="0">
                <a:latin typeface="Verdana" pitchFamily="34" charset="0"/>
              </a:rPr>
              <a:t>, Robert </a:t>
            </a:r>
            <a:r>
              <a:rPr lang="en-US" sz="2000" dirty="0" err="1" smtClean="0">
                <a:latin typeface="Verdana" pitchFamily="34" charset="0"/>
              </a:rPr>
              <a:t>Daigneau</a:t>
            </a:r>
            <a:r>
              <a:rPr lang="en-US" sz="2000" dirty="0" smtClean="0">
                <a:latin typeface="Verdana" pitchFamily="34" charset="0"/>
              </a:rPr>
              <a:t>, 2012, Pearson Education, Inc.</a:t>
            </a:r>
          </a:p>
          <a:p>
            <a:pPr marL="342900" indent="-342900">
              <a:buFont typeface="Arial"/>
              <a:buChar char="•"/>
            </a:pPr>
            <a:r>
              <a:rPr lang="en-US" sz="2000" i="1" dirty="0" smtClean="0">
                <a:latin typeface="Verdana" pitchFamily="34" charset="0"/>
              </a:rPr>
              <a:t>SOA with REST</a:t>
            </a:r>
            <a:r>
              <a:rPr lang="en-US" sz="2000" dirty="0" smtClean="0">
                <a:latin typeface="Verdana" pitchFamily="34" charset="0"/>
              </a:rPr>
              <a:t>, Thomas </a:t>
            </a:r>
            <a:r>
              <a:rPr lang="en-US" sz="2000" dirty="0" err="1" smtClean="0">
                <a:latin typeface="Verdana" pitchFamily="34" charset="0"/>
              </a:rPr>
              <a:t>Erl</a:t>
            </a:r>
            <a:r>
              <a:rPr lang="en-US" sz="2000" dirty="0" smtClean="0">
                <a:latin typeface="Verdana" pitchFamily="34" charset="0"/>
              </a:rPr>
              <a:t>, et. al., 2013, SOA Systems Inc.</a:t>
            </a:r>
          </a:p>
          <a:p>
            <a:pPr marL="342900" indent="-342900">
              <a:buFont typeface="Arial"/>
              <a:buChar char="•"/>
            </a:pPr>
            <a:r>
              <a:rPr lang="en-US" sz="2000" i="1" dirty="0" err="1" smtClean="0">
                <a:latin typeface="Verdana" pitchFamily="34" charset="0"/>
              </a:rPr>
              <a:t>NoSQL</a:t>
            </a:r>
            <a:r>
              <a:rPr lang="en-US" sz="2000" i="1" dirty="0" smtClean="0">
                <a:latin typeface="Verdana" pitchFamily="34" charset="0"/>
              </a:rPr>
              <a:t> Distilled</a:t>
            </a:r>
            <a:r>
              <a:rPr lang="en-US" sz="2000" dirty="0" smtClean="0">
                <a:latin typeface="Verdana" pitchFamily="34" charset="0"/>
              </a:rPr>
              <a:t>, </a:t>
            </a:r>
            <a:r>
              <a:rPr lang="en-US" sz="2000" dirty="0" err="1" smtClean="0">
                <a:latin typeface="Verdana" pitchFamily="34" charset="0"/>
              </a:rPr>
              <a:t>Pramod</a:t>
            </a:r>
            <a:r>
              <a:rPr lang="en-US" sz="2000" dirty="0" smtClean="0">
                <a:latin typeface="Verdana" pitchFamily="34" charset="0"/>
              </a:rPr>
              <a:t> J. </a:t>
            </a:r>
            <a:r>
              <a:rPr lang="en-US" sz="2000" dirty="0" err="1" smtClean="0">
                <a:latin typeface="Verdana" pitchFamily="34" charset="0"/>
              </a:rPr>
              <a:t>Sadalage</a:t>
            </a:r>
            <a:r>
              <a:rPr lang="en-US" sz="2000" dirty="0" smtClean="0">
                <a:latin typeface="Verdana" pitchFamily="34" charset="0"/>
              </a:rPr>
              <a:t> and Martin Fowler, 2013, Pearson Education, Inc.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  <a:hlinkClick r:id="rId3"/>
              </a:rPr>
              <a:t>http://</a:t>
            </a:r>
            <a:r>
              <a:rPr lang="en-US" sz="2000" dirty="0" smtClean="0">
                <a:latin typeface="Verdana" pitchFamily="34" charset="0"/>
                <a:hlinkClick r:id="rId3"/>
              </a:rPr>
              <a:t>www.RestApiTutorial.com/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  <a:hlinkClick r:id="rId4"/>
              </a:rPr>
              <a:t>https://github.com/</a:t>
            </a:r>
            <a:r>
              <a:rPr lang="en-US" sz="2000" dirty="0" smtClean="0">
                <a:latin typeface="Verdana" pitchFamily="34" charset="0"/>
                <a:hlinkClick r:id="rId4"/>
              </a:rPr>
              <a:t>RestExpress</a:t>
            </a:r>
            <a:endParaRPr lang="en-US" sz="2000" dirty="0" smtClean="0">
              <a:latin typeface="Verdana" pitchFamily="34" charset="0"/>
            </a:endParaRP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5" r:link="rId6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8192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16312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Uniform Interface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Identification of resources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Resource manipulation via representations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Hypermedia as the engine of application state (HATEOAS)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Self-descriptive messages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60" y="3080041"/>
            <a:ext cx="4422750" cy="32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78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3477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Identification of Resources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Identified </a:t>
            </a:r>
            <a:r>
              <a:rPr lang="en-US" sz="2000" dirty="0">
                <a:latin typeface="Verdana" pitchFamily="34" charset="0"/>
              </a:rPr>
              <a:t>by URIs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Multiple URIs may refer to same resource.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Naming </a:t>
            </a:r>
            <a:r>
              <a:rPr lang="en-US" sz="2000" dirty="0">
                <a:latin typeface="Verdana" pitchFamily="34" charset="0"/>
              </a:rPr>
              <a:t>URIs is key to usability [BEST PRACTICE</a:t>
            </a:r>
            <a:r>
              <a:rPr lang="en-US" sz="2000" dirty="0" smtClean="0">
                <a:latin typeface="Verdana" pitchFamily="34" charset="0"/>
              </a:rPr>
              <a:t>]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Nouns </a:t>
            </a:r>
            <a:r>
              <a:rPr lang="en-US" sz="2000" dirty="0">
                <a:latin typeface="Verdana" pitchFamily="34" charset="0"/>
              </a:rPr>
              <a:t>vs. </a:t>
            </a:r>
            <a:r>
              <a:rPr lang="en-US" sz="2000" dirty="0" smtClean="0">
                <a:latin typeface="Verdana" pitchFamily="34" charset="0"/>
              </a:rPr>
              <a:t>verbs (things </a:t>
            </a:r>
            <a:r>
              <a:rPr lang="en-US" sz="2000" dirty="0">
                <a:latin typeface="Verdana" pitchFamily="34" charset="0"/>
              </a:rPr>
              <a:t>vs. </a:t>
            </a:r>
            <a:r>
              <a:rPr lang="en-US" sz="2000" dirty="0" smtClean="0">
                <a:latin typeface="Verdana" pitchFamily="34" charset="0"/>
              </a:rPr>
              <a:t>actions)</a:t>
            </a:r>
            <a:endParaRPr lang="en-US" sz="2000" dirty="0">
              <a:latin typeface="Verdana" pitchFamily="34" charset="0"/>
            </a:endParaRPr>
          </a:p>
          <a:p>
            <a:endParaRPr lang="en-US" sz="2000" dirty="0">
              <a:latin typeface="Verdana" pitchFamily="34" charset="0"/>
            </a:endParaRPr>
          </a:p>
          <a:p>
            <a:r>
              <a:rPr lang="en-US" sz="2000" dirty="0" smtClean="0">
                <a:latin typeface="Verdana" pitchFamily="34" charset="0"/>
              </a:rPr>
              <a:t>For example: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3"/>
              </a:rPr>
              <a:t>http://example.com/customers/42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4"/>
              </a:rPr>
              <a:t>http://example.com/customers/42/orders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5"/>
              </a:rPr>
              <a:t>http://example.com/customers/42/orders/33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6"/>
              </a:rPr>
              <a:t>http://example.com/processes/annual-tax-increase/2012</a:t>
            </a:r>
            <a:endParaRPr lang="en-US" sz="2000" dirty="0" smtClean="0">
              <a:latin typeface="Verdana" pitchFamily="34" charset="0"/>
            </a:endParaRP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7" r:link="rId8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6015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380351"/>
            <a:ext cx="7134147" cy="37688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Resource Manipulation via Representations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Part of the resource state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Transferred between client and server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Typically JSON </a:t>
            </a:r>
            <a:r>
              <a:rPr lang="en-US" sz="2000" dirty="0" smtClean="0">
                <a:latin typeface="Verdana" pitchFamily="34" charset="0"/>
              </a:rPr>
              <a:t>(historically </a:t>
            </a:r>
            <a:r>
              <a:rPr lang="en-US" sz="2000" dirty="0">
                <a:latin typeface="Verdana" pitchFamily="34" charset="0"/>
              </a:rPr>
              <a:t>XML</a:t>
            </a:r>
            <a:r>
              <a:rPr lang="en-US" sz="2000" dirty="0" smtClean="0">
                <a:latin typeface="Verdana" pitchFamily="34" charset="0"/>
              </a:rPr>
              <a:t>)</a:t>
            </a: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4" r:link="rId5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0827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47089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Hypermedia As The Engine Of Application State (HATEOAS)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More advanced model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Recommend at a minimum, Location header on create: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Location: </a:t>
            </a:r>
            <a:r>
              <a:rPr lang="en-US" sz="2000" dirty="0" smtClean="0">
                <a:latin typeface="Verdana" pitchFamily="34" charset="0"/>
                <a:hlinkClick r:id="rId3"/>
              </a:rPr>
              <a:t>http://example.com/customers/43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r>
              <a:rPr lang="en-US" sz="2000" b="1" dirty="0" smtClean="0">
                <a:latin typeface="Verdana" pitchFamily="34" charset="0"/>
              </a:rPr>
              <a:t>Example “Order”:</a:t>
            </a:r>
          </a:p>
          <a:p>
            <a:r>
              <a:rPr lang="en-US" sz="2000" dirty="0" smtClean="0">
                <a:latin typeface="Verdana" pitchFamily="34" charset="0"/>
              </a:rPr>
              <a:t>{“id”:33,”items_sold”:3,”customer”:{”</a:t>
            </a:r>
            <a:r>
              <a:rPr lang="en-US" sz="2000" dirty="0" err="1" smtClean="0">
                <a:latin typeface="Verdana" pitchFamily="34" charset="0"/>
              </a:rPr>
              <a:t>href</a:t>
            </a:r>
            <a:r>
              <a:rPr lang="en-US" sz="2000" dirty="0" smtClean="0">
                <a:latin typeface="Verdana" pitchFamily="34" charset="0"/>
              </a:rPr>
              <a:t>”:</a:t>
            </a:r>
            <a:r>
              <a:rPr lang="en-US" sz="2000" dirty="0" smtClean="0">
                <a:latin typeface="Verdana" pitchFamily="34" charset="0"/>
                <a:hlinkClick r:id="rId4"/>
              </a:rPr>
              <a:t>”http://example.com/customers/42”</a:t>
            </a:r>
            <a:r>
              <a:rPr lang="en-US" sz="2000" dirty="0" smtClean="0">
                <a:latin typeface="Verdana" pitchFamily="34" charset="0"/>
              </a:rPr>
              <a:t>},</a:t>
            </a:r>
          </a:p>
          <a:p>
            <a:r>
              <a:rPr lang="en-US" sz="2000" dirty="0" smtClean="0">
                <a:latin typeface="Verdana" pitchFamily="34" charset="0"/>
              </a:rPr>
              <a:t>“links”:[</a:t>
            </a:r>
          </a:p>
          <a:p>
            <a:r>
              <a:rPr lang="en-US" sz="2000" dirty="0" smtClean="0">
                <a:latin typeface="Verdana" pitchFamily="34" charset="0"/>
              </a:rPr>
              <a:t>{“</a:t>
            </a:r>
            <a:r>
              <a:rPr lang="en-US" sz="2000" dirty="0" err="1" smtClean="0">
                <a:latin typeface="Verdana" pitchFamily="34" charset="0"/>
              </a:rPr>
              <a:t>rel</a:t>
            </a:r>
            <a:r>
              <a:rPr lang="en-US" sz="2000" dirty="0" smtClean="0">
                <a:latin typeface="Verdana" pitchFamily="34" charset="0"/>
              </a:rPr>
              <a:t>”:”self”, ”</a:t>
            </a:r>
            <a:r>
              <a:rPr lang="en-US" sz="2000" dirty="0" err="1" smtClean="0">
                <a:latin typeface="Verdana" pitchFamily="34" charset="0"/>
              </a:rPr>
              <a:t>href</a:t>
            </a:r>
            <a:r>
              <a:rPr lang="en-US" sz="2000" dirty="0" smtClean="0">
                <a:latin typeface="Verdana" pitchFamily="34" charset="0"/>
              </a:rPr>
              <a:t>”: </a:t>
            </a:r>
            <a:r>
              <a:rPr lang="en-US" sz="2000" dirty="0" smtClean="0">
                <a:latin typeface="Verdana" pitchFamily="34" charset="0"/>
                <a:hlinkClick r:id="rId5"/>
              </a:rPr>
              <a:t>”http://example.com/customers/42/orders/33”</a:t>
            </a:r>
            <a:r>
              <a:rPr lang="en-US" sz="2000" dirty="0" smtClean="0">
                <a:latin typeface="Verdana" pitchFamily="34" charset="0"/>
              </a:rPr>
              <a:t>},</a:t>
            </a:r>
          </a:p>
          <a:p>
            <a:r>
              <a:rPr lang="en-US" sz="2000" dirty="0" smtClean="0">
                <a:latin typeface="Verdana" pitchFamily="34" charset="0"/>
              </a:rPr>
              <a:t>{“</a:t>
            </a:r>
            <a:r>
              <a:rPr lang="en-US" sz="2000" dirty="0" err="1" smtClean="0">
                <a:latin typeface="Verdana" pitchFamily="34" charset="0"/>
              </a:rPr>
              <a:t>rel</a:t>
            </a:r>
            <a:r>
              <a:rPr lang="en-US" sz="2000" dirty="0" smtClean="0">
                <a:latin typeface="Verdana" pitchFamily="34" charset="0"/>
              </a:rPr>
              <a:t>”:”</a:t>
            </a:r>
            <a:r>
              <a:rPr lang="en-US" sz="2000" dirty="0" err="1" smtClean="0">
                <a:latin typeface="Verdana" pitchFamily="34" charset="0"/>
              </a:rPr>
              <a:t>related”,”title”:”order</a:t>
            </a:r>
            <a:r>
              <a:rPr lang="en-US" sz="2000" dirty="0" smtClean="0">
                <a:latin typeface="Verdana" pitchFamily="34" charset="0"/>
              </a:rPr>
              <a:t> line-items”,”</a:t>
            </a:r>
            <a:r>
              <a:rPr lang="en-US" sz="2000" dirty="0" err="1" smtClean="0">
                <a:latin typeface="Verdana" pitchFamily="34" charset="0"/>
              </a:rPr>
              <a:t>href</a:t>
            </a:r>
            <a:r>
              <a:rPr lang="en-US" sz="2000" dirty="0" smtClean="0">
                <a:latin typeface="Verdana" pitchFamily="34" charset="0"/>
              </a:rPr>
              <a:t>”:</a:t>
            </a:r>
            <a:r>
              <a:rPr lang="en-US" sz="2000" dirty="0" smtClean="0">
                <a:latin typeface="Verdana" pitchFamily="34" charset="0"/>
                <a:hlinkClick r:id="rId6"/>
              </a:rPr>
              <a:t>”http://example.com/customers/32/orders/33/line-items”</a:t>
            </a:r>
            <a:r>
              <a:rPr lang="en-US" sz="2000" dirty="0" smtClean="0">
                <a:latin typeface="Verdana" pitchFamily="34" charset="0"/>
              </a:rPr>
              <a:t>}</a:t>
            </a:r>
          </a:p>
          <a:p>
            <a:r>
              <a:rPr lang="en-US" sz="2000" dirty="0" smtClean="0">
                <a:latin typeface="Verdana" pitchFamily="34" charset="0"/>
              </a:rPr>
              <a:t>]}</a:t>
            </a: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7" r:link="rId8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284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TechSumm_ppt_bkgrd_Other_test_Par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5"/>
            <a:ext cx="91535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224676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Self-Descriptive Messages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Visibility</a:t>
            </a:r>
            <a:r>
              <a:rPr lang="en-US" sz="2000" dirty="0">
                <a:latin typeface="Verdana" pitchFamily="34" charset="0"/>
              </a:rPr>
              <a:t> </a:t>
            </a:r>
            <a:r>
              <a:rPr lang="en-US" sz="2000" dirty="0" smtClean="0">
                <a:latin typeface="Verdana" pitchFamily="34" charset="0"/>
              </a:rPr>
              <a:t>due to: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Standard HTTP methods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Understandable </a:t>
            </a:r>
            <a:r>
              <a:rPr lang="en-US" sz="2000" dirty="0">
                <a:latin typeface="Verdana" pitchFamily="34" charset="0"/>
              </a:rPr>
              <a:t>r</a:t>
            </a:r>
            <a:r>
              <a:rPr lang="en-US" sz="2000" dirty="0" smtClean="0">
                <a:latin typeface="Verdana" pitchFamily="34" charset="0"/>
              </a:rPr>
              <a:t>esource names (URIs)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Control data (HTTP headers)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Media Types &amp; negotiations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Returned data (representations)</a:t>
            </a:r>
          </a:p>
        </p:txBody>
      </p:sp>
      <p:pic>
        <p:nvPicPr>
          <p:cNvPr id="18436" name="TechSummit6.0_0821_sm.png" descr="/Kim stuff/Pearson/Tech Summit/•2012 Tech Summit/PowerPoint/TechSummit6.0_0821_sm.png"/>
          <p:cNvPicPr>
            <a:picLocks noChangeAspect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210300" y="233363"/>
            <a:ext cx="2676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481" y="2824011"/>
            <a:ext cx="3317344" cy="350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4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2422</TotalTime>
  <Words>2650</Words>
  <Application>Microsoft Macintosh PowerPoint</Application>
  <PresentationFormat>On-screen Show (4:3)</PresentationFormat>
  <Paragraphs>394</Paragraphs>
  <Slides>42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Office 2004 Test Drive User</dc:creator>
  <cp:lastModifiedBy>Todd Fredrich</cp:lastModifiedBy>
  <cp:revision>301</cp:revision>
  <dcterms:created xsi:type="dcterms:W3CDTF">2012-08-22T13:38:39Z</dcterms:created>
  <dcterms:modified xsi:type="dcterms:W3CDTF">2013-03-27T22:11:51Z</dcterms:modified>
</cp:coreProperties>
</file>